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5" r:id="rId1"/>
  </p:sldMasterIdLst>
  <p:notesMasterIdLst>
    <p:notesMasterId r:id="rId39"/>
  </p:notesMasterIdLst>
  <p:handoutMasterIdLst>
    <p:handoutMasterId r:id="rId40"/>
  </p:handoutMasterIdLst>
  <p:sldIdLst>
    <p:sldId id="288" r:id="rId2"/>
    <p:sldId id="289" r:id="rId3"/>
    <p:sldId id="290" r:id="rId4"/>
    <p:sldId id="349" r:id="rId5"/>
    <p:sldId id="256" r:id="rId6"/>
    <p:sldId id="350" r:id="rId7"/>
    <p:sldId id="302" r:id="rId8"/>
    <p:sldId id="303" r:id="rId9"/>
    <p:sldId id="304" r:id="rId10"/>
    <p:sldId id="305" r:id="rId11"/>
    <p:sldId id="308" r:id="rId12"/>
    <p:sldId id="329" r:id="rId13"/>
    <p:sldId id="272" r:id="rId14"/>
    <p:sldId id="310" r:id="rId15"/>
    <p:sldId id="312" r:id="rId16"/>
    <p:sldId id="316" r:id="rId17"/>
    <p:sldId id="317" r:id="rId18"/>
    <p:sldId id="318" r:id="rId19"/>
    <p:sldId id="319" r:id="rId20"/>
    <p:sldId id="323" r:id="rId21"/>
    <p:sldId id="356" r:id="rId22"/>
    <p:sldId id="327" r:id="rId23"/>
    <p:sldId id="283" r:id="rId24"/>
    <p:sldId id="285" r:id="rId25"/>
    <p:sldId id="321" r:id="rId26"/>
    <p:sldId id="325" r:id="rId27"/>
    <p:sldId id="326" r:id="rId28"/>
    <p:sldId id="294" r:id="rId29"/>
    <p:sldId id="328" r:id="rId30"/>
    <p:sldId id="346" r:id="rId31"/>
    <p:sldId id="352" r:id="rId32"/>
    <p:sldId id="353" r:id="rId33"/>
    <p:sldId id="354" r:id="rId34"/>
    <p:sldId id="355" r:id="rId35"/>
    <p:sldId id="330" r:id="rId36"/>
    <p:sldId id="351" r:id="rId37"/>
    <p:sldId id="342" r:id="rId38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3989B"/>
    <a:srgbClr val="0066CC"/>
    <a:srgbClr val="CCCCFF"/>
    <a:srgbClr val="99CCFF"/>
    <a:srgbClr val="3333FF"/>
    <a:srgbClr val="0099FF"/>
    <a:srgbClr val="3366FF"/>
    <a:srgbClr val="3366CC"/>
    <a:srgbClr val="0099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6D9F66E-5EB9-4882-86FB-DCBF35E3C3E4}" styleName="Mittlere Formatvorlage 4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A107856-5554-42FB-B03E-39F5DBC370BA}" styleName="Mittlere Formatvorlage 4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Designformatvorlage 1 - Akz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E3FDE45-AF77-4B5C-9715-49D594BDF05E}" styleName="Helle Formatvorlage 1 - Akz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Helle Formatvorlage 1 - Akz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Helle Formatvorlage 2 - Akz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Helle Formatvorlage 3 - Akz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Mittlere Formatvorlage 1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Mittlere Formatvorlage 3 - 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Dunkle Formatvorlage 1 - Akz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Dunkle Formatvorlage 2 - Akzent 5/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4B1156A-380E-4F78-BDF5-A606A8083BF9}" styleName="Mittlere Formatvorlage 4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ittlere Formatvorlag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202B0CA-FC54-4496-8BCA-5EF66A818D29}" styleName="Dunkle Formatvorlag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ittlere Formatvorlage 3 - Akz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505E3EF-67EA-436B-97B2-0124C06EBD24}" styleName="Mittlere Formatvorlage 4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0660B408-B3CF-4A94-85FC-2B1E0A45F4A2}" styleName="Dunkle Formatvorlage 2 - Akzent 1/Akz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32" autoAdjust="0"/>
    <p:restoredTop sz="94724" autoAdjust="0"/>
  </p:normalViewPr>
  <p:slideViewPr>
    <p:cSldViewPr>
      <p:cViewPr>
        <p:scale>
          <a:sx n="100" d="100"/>
          <a:sy n="100" d="100"/>
        </p:scale>
        <p:origin x="-1230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168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9401E-8CA7-4D71-A707-0F180F016C23}" type="datetimeFigureOut">
              <a:rPr lang="de-AT" smtClean="0"/>
              <a:pPr/>
              <a:t>11.11.2015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A3DF79-E1A8-43B2-880F-B2A05E818CFE}" type="slidenum">
              <a:rPr lang="de-AT" smtClean="0"/>
              <a:pPr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2B324CC-3FFD-412E-874A-31D4379004C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41295537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FF2CFD6-263F-4246-94EE-69132EF29D3B}" type="slidenum">
              <a:rPr lang="de-DE" altLang="de-DE" smtClean="0"/>
              <a:pPr/>
              <a:t>1</a:t>
            </a:fld>
            <a:endParaRPr lang="de-DE" altLang="de-DE" smtClean="0"/>
          </a:p>
        </p:txBody>
      </p:sp>
      <p:sp>
        <p:nvSpPr>
          <p:cNvPr id="50179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80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50181" name="Foliennummernplatzhalt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699C56C-F1C7-426C-BBFE-B5ED50456650}" type="slidenum">
              <a:rPr lang="de-DE" altLang="de-DE" sz="1200">
                <a:cs typeface="Arial" pitchFamily="34" charset="0"/>
              </a:rPr>
              <a:pPr algn="r"/>
              <a:t>1</a:t>
            </a:fld>
            <a:endParaRPr lang="de-DE" altLang="de-DE" sz="1200"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eck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hteck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hteck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hteck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hteck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Abgerundetes Rechteck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Abgerundetes Rechteck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hteck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ck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hteck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D2F90992-EE1F-4942-AD86-90EC71E0C475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F90992-EE1F-4942-AD86-90EC71E0C475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F90992-EE1F-4942-AD86-90EC71E0C475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9CA260-C9E7-40AC-8470-8F27AC1CAE2F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F90992-EE1F-4942-AD86-90EC71E0C475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F90992-EE1F-4942-AD86-90EC71E0C475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6" name="Datumsplatzhalt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de-DE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D2F90992-EE1F-4942-AD86-90EC71E0C475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28" name="Fußzeilenplatzhalt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D2F90992-EE1F-4942-AD86-90EC71E0C475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2173AD-409C-4806-9CA9-265A90A25F03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F90992-EE1F-4942-AD86-90EC71E0C475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F90992-EE1F-4942-AD86-90EC71E0C475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hteck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hteck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hteck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hteck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hteck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Abgerundetes Rechteck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Abgerundetes Rechteck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hteck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hteck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hteck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hteck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hteck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hteck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2F90992-EE1F-4942-AD86-90EC71E0C475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1043608" y="2492896"/>
            <a:ext cx="7704856" cy="2088232"/>
          </a:xfrm>
          <a:prstGeom prst="rect">
            <a:avLst/>
          </a:prstGeom>
          <a:solidFill>
            <a:schemeClr val="accent2">
              <a:alpha val="8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050" name="Text Box 4"/>
          <p:cNvSpPr txBox="1">
            <a:spLocks noChangeArrowheads="1"/>
          </p:cNvSpPr>
          <p:nvPr/>
        </p:nvSpPr>
        <p:spPr bwMode="auto">
          <a:xfrm>
            <a:off x="4621213" y="260350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de-DE" altLang="de-DE" sz="2000">
              <a:cs typeface="Arial" pitchFamily="34" charset="0"/>
            </a:endParaRPr>
          </a:p>
        </p:txBody>
      </p:sp>
      <p:sp>
        <p:nvSpPr>
          <p:cNvPr id="2051" name="Text Box 5"/>
          <p:cNvSpPr txBox="1">
            <a:spLocks noChangeArrowheads="1"/>
          </p:cNvSpPr>
          <p:nvPr/>
        </p:nvSpPr>
        <p:spPr bwMode="auto">
          <a:xfrm>
            <a:off x="1187450" y="1844675"/>
            <a:ext cx="7235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de-DE" altLang="de-DE">
              <a:cs typeface="Arial" pitchFamily="34" charset="0"/>
            </a:endParaRPr>
          </a:p>
        </p:txBody>
      </p:sp>
      <p:sp>
        <p:nvSpPr>
          <p:cNvPr id="2052" name="Rectangle 6"/>
          <p:cNvSpPr>
            <a:spLocks noChangeArrowheads="1"/>
          </p:cNvSpPr>
          <p:nvPr/>
        </p:nvSpPr>
        <p:spPr bwMode="auto">
          <a:xfrm>
            <a:off x="755576" y="980728"/>
            <a:ext cx="7772400" cy="247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1"/>
            <a:r>
              <a:rPr lang="de-DE" altLang="de-DE" sz="4200" b="1" dirty="0" smtClean="0">
                <a:latin typeface="Batang" pitchFamily="18" charset="-127"/>
                <a:ea typeface="Batang" pitchFamily="18" charset="-127"/>
                <a:cs typeface="Arial" pitchFamily="34" charset="0"/>
              </a:rPr>
              <a:t>		  Glücksspielverhalten 			  in Österreich – </a:t>
            </a:r>
          </a:p>
          <a:p>
            <a:r>
              <a:rPr lang="de-DE" altLang="de-DE" sz="1500" b="1" dirty="0" smtClean="0">
                <a:latin typeface="Batang" pitchFamily="18" charset="-127"/>
                <a:ea typeface="Batang" pitchFamily="18" charset="-127"/>
                <a:cs typeface="Arial" pitchFamily="34" charset="0"/>
              </a:rPr>
              <a:t>	</a:t>
            </a:r>
            <a:endParaRPr lang="de-DE" altLang="de-DE" sz="1500" b="1" dirty="0" smtClean="0">
              <a:latin typeface="+mj-lt"/>
              <a:ea typeface="Batang" pitchFamily="18" charset="-127"/>
              <a:cs typeface="Arial" pitchFamily="34" charset="0"/>
            </a:endParaRPr>
          </a:p>
          <a:p>
            <a:r>
              <a:rPr lang="de-DE" altLang="de-DE" sz="4200" b="1" dirty="0" smtClean="0">
                <a:latin typeface="Batang" pitchFamily="18" charset="-127"/>
                <a:ea typeface="Batang" pitchFamily="18" charset="-127"/>
                <a:cs typeface="Arial" pitchFamily="34" charset="0"/>
              </a:rPr>
              <a:t>	</a:t>
            </a:r>
            <a:r>
              <a:rPr lang="de-DE" altLang="de-DE" sz="3800" b="1" dirty="0" smtClean="0">
                <a:latin typeface="Batang" pitchFamily="18" charset="-127"/>
                <a:ea typeface="Batang" pitchFamily="18" charset="-127"/>
                <a:cs typeface="Arial" pitchFamily="34" charset="0"/>
              </a:rPr>
              <a:t>eine epidemiologische 	Untersuchung als Grundlage 	für Prävention und Therapie</a:t>
            </a:r>
            <a:endParaRPr lang="de-DE" altLang="de-DE" sz="3800" b="1" dirty="0">
              <a:latin typeface="Batang" pitchFamily="18" charset="-127"/>
              <a:ea typeface="Batang" pitchFamily="18" charset="-127"/>
              <a:cs typeface="Arial" pitchFamily="34" charset="0"/>
            </a:endParaRPr>
          </a:p>
        </p:txBody>
      </p:sp>
      <p:sp>
        <p:nvSpPr>
          <p:cNvPr id="2053" name="Rectangle 7"/>
          <p:cNvSpPr>
            <a:spLocks noChangeArrowheads="1"/>
          </p:cNvSpPr>
          <p:nvPr/>
        </p:nvSpPr>
        <p:spPr bwMode="auto">
          <a:xfrm>
            <a:off x="251520" y="4797152"/>
            <a:ext cx="8280920" cy="1584176"/>
          </a:xfrm>
          <a:prstGeom prst="rect">
            <a:avLst/>
          </a:prstGeom>
          <a:noFill/>
          <a:ln w="9525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/>
          <a:lstStyle/>
          <a:p>
            <a:pPr marL="800100" lvl="1" indent="-342900">
              <a:spcBef>
                <a:spcPct val="20000"/>
              </a:spcBef>
            </a:pPr>
            <a:r>
              <a:rPr lang="de-DE" altLang="de-DE" sz="2000" b="1" dirty="0" smtClean="0">
                <a:latin typeface="Batang" pitchFamily="18" charset="-127"/>
                <a:ea typeface="Batang" pitchFamily="18" charset="-127"/>
                <a:cs typeface="Arial" pitchFamily="34" charset="0"/>
              </a:rPr>
              <a:t>B</a:t>
            </a:r>
            <a:r>
              <a:rPr lang="de-DE" altLang="de-DE" sz="2000" b="1" dirty="0" smtClean="0">
                <a:latin typeface="Batang" pitchFamily="18" charset="-127"/>
                <a:ea typeface="Batang" pitchFamily="18" charset="-127"/>
                <a:cs typeface="Arial" pitchFamily="34" charset="0"/>
              </a:rPr>
              <a:t>. Quantschnig</a:t>
            </a:r>
            <a:endParaRPr lang="de-DE" altLang="de-DE" sz="2000" b="1" dirty="0">
              <a:latin typeface="Batang" pitchFamily="18" charset="-127"/>
              <a:ea typeface="Batang" pitchFamily="18" charset="-127"/>
            </a:endParaRPr>
          </a:p>
          <a:p>
            <a:pPr marL="800100" lvl="1" indent="-342900">
              <a:spcBef>
                <a:spcPct val="20000"/>
              </a:spcBef>
            </a:pPr>
            <a:r>
              <a:rPr lang="de-DE" altLang="de-DE" dirty="0" smtClean="0">
                <a:latin typeface="Batang" pitchFamily="18" charset="-127"/>
                <a:ea typeface="Batang" pitchFamily="18" charset="-127"/>
                <a:cs typeface="Arial" pitchFamily="34" charset="0"/>
              </a:rPr>
              <a:t>Krankenhaus de La Tour</a:t>
            </a:r>
          </a:p>
          <a:p>
            <a:pPr marL="800100" lvl="1" indent="-342900">
              <a:spcBef>
                <a:spcPct val="20000"/>
              </a:spcBef>
            </a:pPr>
            <a:r>
              <a:rPr lang="de-DE" altLang="de-DE" dirty="0" smtClean="0">
                <a:latin typeface="Batang" pitchFamily="18" charset="-127"/>
                <a:ea typeface="Batang" pitchFamily="18" charset="-127"/>
                <a:cs typeface="Arial" pitchFamily="34" charset="0"/>
              </a:rPr>
              <a:t>Spielsuchtambulanz de La Tour</a:t>
            </a:r>
          </a:p>
          <a:p>
            <a:pPr marL="800100" lvl="1" indent="-342900">
              <a:spcBef>
                <a:spcPct val="20000"/>
              </a:spcBef>
            </a:pPr>
            <a:r>
              <a:rPr lang="de-DE" altLang="de-DE" dirty="0" smtClean="0">
                <a:latin typeface="Batang" pitchFamily="18" charset="-127"/>
                <a:ea typeface="Batang" pitchFamily="18" charset="-127"/>
                <a:cs typeface="Arial" pitchFamily="34" charset="0"/>
              </a:rPr>
              <a:t>Gesellschaft zur Erforschung nichtstoffgebundener Abhängigkeiten</a:t>
            </a:r>
            <a:endParaRPr lang="de-DE" altLang="de-DE" dirty="0"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de-DE" altLang="de-DE" sz="2400" b="1" dirty="0">
              <a:solidFill>
                <a:srgbClr val="FF0000"/>
              </a:solidFill>
              <a:cs typeface="Arial" pitchFamily="34" charset="0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2483768" y="908720"/>
            <a:ext cx="6480720" cy="1584176"/>
          </a:xfrm>
          <a:prstGeom prst="rect">
            <a:avLst/>
          </a:prstGeom>
          <a:solidFill>
            <a:schemeClr val="accent2">
              <a:alpha val="8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1026" name="Bild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6237312"/>
            <a:ext cx="32861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5"/>
          <p:cNvSpPr txBox="1">
            <a:spLocks noChangeArrowheads="1"/>
          </p:cNvSpPr>
          <p:nvPr/>
        </p:nvSpPr>
        <p:spPr bwMode="auto">
          <a:xfrm>
            <a:off x="395288" y="620713"/>
            <a:ext cx="8064500" cy="523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de-DE" altLang="de-DE" sz="2800" b="1" dirty="0" smtClean="0">
                <a:solidFill>
                  <a:schemeClr val="bg1"/>
                </a:solidFill>
              </a:rPr>
              <a:t>Glücksspielprävalenzen nach Bundesland</a:t>
            </a:r>
          </a:p>
        </p:txBody>
      </p:sp>
      <p:graphicFrame>
        <p:nvGraphicFramePr>
          <p:cNvPr id="2" name="Tabelle 1"/>
          <p:cNvGraphicFramePr>
            <a:graphicFrameLocks noGrp="1"/>
          </p:cNvGraphicFramePr>
          <p:nvPr/>
        </p:nvGraphicFramePr>
        <p:xfrm>
          <a:off x="395288" y="2060575"/>
          <a:ext cx="7848601" cy="2771776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1121228"/>
                <a:gridCol w="1255284"/>
                <a:gridCol w="1440160"/>
                <a:gridCol w="593495"/>
                <a:gridCol w="1553419"/>
                <a:gridCol w="988033"/>
                <a:gridCol w="896982"/>
              </a:tblGrid>
              <a:tr h="537796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855" marR="44855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de-DE" sz="2200" dirty="0" smtClean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2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Spielteilnahme </a:t>
                      </a:r>
                      <a:r>
                        <a:rPr lang="de-DE" sz="2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2009</a:t>
                      </a:r>
                      <a:endParaRPr lang="de-DE" sz="22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855" marR="44855" marT="0" marB="0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de-DE" sz="2200" dirty="0" smtClean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2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Spielteilnahme </a:t>
                      </a:r>
                      <a:r>
                        <a:rPr lang="de-DE" sz="2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2015</a:t>
                      </a:r>
                      <a:endParaRPr lang="de-DE" sz="22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855" marR="44855" marT="0" marB="0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1158388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855" marR="448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12-Monate</a:t>
                      </a:r>
                      <a:endParaRPr lang="de-DE" sz="1800" b="1" i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855" marR="44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30-Tage</a:t>
                      </a:r>
                      <a:endParaRPr lang="de-DE" sz="1800" b="1" i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855" marR="44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N</a:t>
                      </a:r>
                      <a:endParaRPr lang="de-DE" sz="1800" b="1" i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855" marR="44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12-Monate</a:t>
                      </a:r>
                      <a:endParaRPr lang="de-DE" sz="1800" b="1" i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855" marR="44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30-Tage</a:t>
                      </a:r>
                      <a:endParaRPr lang="de-DE" sz="1800" b="1" i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855" marR="44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N</a:t>
                      </a:r>
                      <a:endParaRPr lang="de-DE" sz="1800" b="1" i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855" marR="44855" marT="0" marB="0" anchor="ctr"/>
                </a:tc>
              </a:tr>
              <a:tr h="537796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Wien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855" marR="44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44,4%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855" marR="44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23,5%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855" marR="44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705</a:t>
                      </a: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855" marR="44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46,0%</a:t>
                      </a:r>
                      <a:endParaRPr lang="de-DE" sz="18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855" marR="44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31,0%</a:t>
                      </a:r>
                      <a:endParaRPr lang="de-DE" sz="18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855" marR="44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2.085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855" marR="44855" marT="0" marB="0" anchor="ctr"/>
                </a:tc>
              </a:tr>
              <a:tr h="537796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andere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855" marR="44855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nicht vergleichbar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855" marR="44855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855" marR="44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855" marR="44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40,0%</a:t>
                      </a:r>
                      <a:endParaRPr lang="de-DE" sz="18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855" marR="44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25,8%</a:t>
                      </a:r>
                      <a:endParaRPr lang="de-DE" sz="18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855" marR="44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7.916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855" marR="44855" marT="0" marB="0" anchor="ctr"/>
                </a:tc>
              </a:tr>
            </a:tbl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4283968" y="5805264"/>
            <a:ext cx="396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AT" sz="1600" i="1" dirty="0" err="1" smtClean="0"/>
              <a:t>J.Kalke</a:t>
            </a:r>
            <a:r>
              <a:rPr lang="de-AT" sz="1600" i="1" dirty="0" smtClean="0"/>
              <a:t>, F.M. Wurst et al. 2015</a:t>
            </a:r>
            <a:endParaRPr lang="de-AT" sz="1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5"/>
          <p:cNvSpPr txBox="1">
            <a:spLocks noChangeArrowheads="1"/>
          </p:cNvSpPr>
          <p:nvPr/>
        </p:nvSpPr>
        <p:spPr bwMode="auto">
          <a:xfrm>
            <a:off x="395288" y="549275"/>
            <a:ext cx="8064500" cy="523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de-DE" altLang="de-DE" sz="2800" b="1" dirty="0" smtClean="0">
                <a:solidFill>
                  <a:schemeClr val="bg1"/>
                </a:solidFill>
              </a:rPr>
              <a:t>Glücksspielarten nach Bundesland</a:t>
            </a:r>
            <a:r>
              <a:rPr lang="de-DE" altLang="de-DE" sz="2800" b="1" dirty="0">
                <a:solidFill>
                  <a:schemeClr val="bg1"/>
                </a:solidFill>
              </a:rPr>
              <a:t> </a:t>
            </a:r>
            <a:r>
              <a:rPr lang="de-DE" altLang="de-DE" sz="2400" b="1" dirty="0">
                <a:solidFill>
                  <a:schemeClr val="bg1"/>
                </a:solidFill>
              </a:rPr>
              <a:t>(12 Monate)</a:t>
            </a:r>
            <a:endParaRPr lang="de-DE" altLang="de-DE" sz="2400" b="1" dirty="0" smtClean="0">
              <a:solidFill>
                <a:schemeClr val="bg1"/>
              </a:solidFill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/>
        </p:nvGraphicFramePr>
        <p:xfrm>
          <a:off x="1043608" y="1556792"/>
          <a:ext cx="7056784" cy="4176463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1368152"/>
                <a:gridCol w="864096"/>
                <a:gridCol w="936104"/>
                <a:gridCol w="936104"/>
                <a:gridCol w="792088"/>
                <a:gridCol w="1008112"/>
                <a:gridCol w="1152128"/>
              </a:tblGrid>
              <a:tr h="2269723"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871" marR="36871" marT="0" marB="0"/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Lotterien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871" marR="36871" marT="0" marB="0" vert="vert270" anchor="ctr"/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Rubbellose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871" marR="36871" marT="0" marB="0" vert="vert270" anchor="ctr"/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Sportwetten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871" marR="36871" marT="0" marB="0" vert="vert270" anchor="ctr"/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</a:t>
                      </a:r>
                      <a:r>
                        <a:rPr lang="de-DE" sz="1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asinospiele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871" marR="36871" marT="0" marB="0" vert="vert270" anchor="ctr"/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Automaten </a:t>
                      </a: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außerhalb </a:t>
                      </a:r>
                      <a:r>
                        <a:rPr lang="de-DE" sz="1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Casinos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871" marR="36871" marT="0" marB="0" vert="vert270" anchor="ctr"/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Autoamten </a:t>
                      </a:r>
                      <a:r>
                        <a:rPr lang="de-DE" sz="1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            in Casinos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871" marR="36871" marT="0" marB="0" vert="vert270" anchor="ctr"/>
                </a:tc>
              </a:tr>
              <a:tr h="953370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Wien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41,2%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9,8%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4,4%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4,0%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0,8%</a:t>
                      </a:r>
                      <a:endParaRPr lang="de-DE" sz="18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Arial" pitchFamily="34" charset="0"/>
                          <a:cs typeface="Arial" pitchFamily="34" charset="0"/>
                        </a:rPr>
                        <a:t>0,1%</a:t>
                      </a:r>
                      <a:endParaRPr lang="de-DE" sz="18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871" marR="36871" marT="0" marB="0" anchor="ctr"/>
                </a:tc>
              </a:tr>
              <a:tr h="953370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andere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35,2%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8,6%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3,4%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3,8%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1,1%</a:t>
                      </a:r>
                      <a:endParaRPr lang="de-DE" sz="18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0,6%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871" marR="36871" marT="0" marB="0" anchor="ctr"/>
                </a:tc>
              </a:tr>
            </a:tbl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4211960" y="6237312"/>
            <a:ext cx="396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AT" sz="1600" i="1" dirty="0" err="1" smtClean="0"/>
              <a:t>J.Kalke</a:t>
            </a:r>
            <a:r>
              <a:rPr lang="de-AT" sz="1600" i="1" dirty="0" smtClean="0"/>
              <a:t>, </a:t>
            </a:r>
            <a:r>
              <a:rPr lang="de-AT" sz="1600" i="1" dirty="0" err="1" smtClean="0"/>
              <a:t>F.M.Wurst</a:t>
            </a:r>
            <a:r>
              <a:rPr lang="de-AT" sz="1600" i="1" dirty="0" smtClean="0"/>
              <a:t> et al. 2015</a:t>
            </a:r>
            <a:endParaRPr lang="de-AT" sz="1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5"/>
          <p:cNvSpPr txBox="1">
            <a:spLocks noChangeArrowheads="1"/>
          </p:cNvSpPr>
          <p:nvPr/>
        </p:nvSpPr>
        <p:spPr bwMode="auto">
          <a:xfrm>
            <a:off x="179388" y="549275"/>
            <a:ext cx="8569325" cy="523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de-DE" altLang="de-DE" sz="2800" b="1" dirty="0" smtClean="0">
                <a:solidFill>
                  <a:schemeClr val="bg1"/>
                </a:solidFill>
              </a:rPr>
              <a:t>Glücksspielarten Wien 2009 und 2015 </a:t>
            </a:r>
            <a:r>
              <a:rPr lang="de-DE" altLang="de-DE" sz="2400" b="1" dirty="0" smtClean="0">
                <a:solidFill>
                  <a:schemeClr val="bg1"/>
                </a:solidFill>
              </a:rPr>
              <a:t>(</a:t>
            </a:r>
            <a:r>
              <a:rPr lang="de-DE" altLang="de-DE" sz="2400" b="1" dirty="0">
                <a:solidFill>
                  <a:schemeClr val="bg1"/>
                </a:solidFill>
              </a:rPr>
              <a:t>12 Monate)</a:t>
            </a:r>
            <a:endParaRPr lang="de-DE" altLang="de-DE" sz="2400" b="1" dirty="0" smtClean="0">
              <a:solidFill>
                <a:schemeClr val="bg1"/>
              </a:solidFill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/>
        </p:nvGraphicFramePr>
        <p:xfrm>
          <a:off x="971600" y="1556792"/>
          <a:ext cx="7128792" cy="4176463"/>
        </p:xfrm>
        <a:graphic>
          <a:graphicData uri="http://schemas.openxmlformats.org/drawingml/2006/table">
            <a:tbl>
              <a:tblPr firstRow="1" firstCol="1" bandRow="1">
                <a:tableStyleId>{16D9F66E-5EB9-4882-86FB-DCBF35E3C3E4}</a:tableStyleId>
              </a:tblPr>
              <a:tblGrid>
                <a:gridCol w="1440160"/>
                <a:gridCol w="864096"/>
                <a:gridCol w="936104"/>
                <a:gridCol w="936104"/>
                <a:gridCol w="792088"/>
                <a:gridCol w="1008112"/>
                <a:gridCol w="1152128"/>
              </a:tblGrid>
              <a:tr h="2269723">
                <a:tc>
                  <a:txBody>
                    <a:bodyPr/>
                    <a:lstStyle/>
                    <a:p>
                      <a:endParaRPr lang="de-D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871" marR="36871" marT="0" marB="0"/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Lotterien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871" marR="36871" marT="0" marB="0" vert="vert270" anchor="ctr"/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Rubbellose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871" marR="36871" marT="0" marB="0" vert="vert270" anchor="ctr"/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Sportwetten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871" marR="36871" marT="0" marB="0" vert="vert270" anchor="ctr"/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Casinospiele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871" marR="36871" marT="0" marB="0" vert="vert270" anchor="ctr"/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Automaten </a:t>
                      </a: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außerhalb </a:t>
                      </a:r>
                      <a:r>
                        <a:rPr lang="de-DE" sz="1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Casinos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871" marR="36871" marT="0" marB="0" vert="vert270" anchor="ctr"/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Autoamten </a:t>
                      </a:r>
                      <a:r>
                        <a:rPr lang="de-DE" sz="1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          in Casinos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871" marR="36871" marT="0" marB="0" vert="vert270" anchor="ctr"/>
                </a:tc>
              </a:tr>
              <a:tr h="953370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2009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Arial" pitchFamily="34" charset="0"/>
                          <a:cs typeface="Arial" pitchFamily="34" charset="0"/>
                        </a:rPr>
                        <a:t>37,6%</a:t>
                      </a:r>
                      <a:endParaRPr lang="de-D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Arial" pitchFamily="34" charset="0"/>
                          <a:cs typeface="Arial" pitchFamily="34" charset="0"/>
                        </a:rPr>
                        <a:t>9,4%</a:t>
                      </a:r>
                      <a:endParaRPr lang="de-D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Arial" pitchFamily="34" charset="0"/>
                          <a:cs typeface="Arial" pitchFamily="34" charset="0"/>
                        </a:rPr>
                        <a:t>3,2%</a:t>
                      </a:r>
                      <a:endParaRPr lang="de-D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Arial" pitchFamily="34" charset="0"/>
                          <a:cs typeface="Arial" pitchFamily="34" charset="0"/>
                        </a:rPr>
                        <a:t>5,1%</a:t>
                      </a:r>
                      <a:endParaRPr lang="de-D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Arial" pitchFamily="34" charset="0"/>
                          <a:cs typeface="Arial" pitchFamily="34" charset="0"/>
                        </a:rPr>
                        <a:t>2,8%</a:t>
                      </a:r>
                      <a:endParaRPr lang="de-D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Arial" pitchFamily="34" charset="0"/>
                          <a:cs typeface="Arial" pitchFamily="34" charset="0"/>
                        </a:rPr>
                        <a:t>1,2%</a:t>
                      </a:r>
                      <a:endParaRPr lang="de-D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871" marR="36871" marT="0" marB="0" anchor="ctr"/>
                </a:tc>
              </a:tr>
              <a:tr h="953370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2015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41,2%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9,8%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4,4%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4,0%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0,8%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r>
                        <a:rPr lang="de-DE" sz="1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0,1%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871" marR="36871" marT="0" marB="0" anchor="ctr"/>
                </a:tc>
              </a:tr>
            </a:tbl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4211960" y="6237312"/>
            <a:ext cx="396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AT" sz="1600" i="1" dirty="0" err="1" smtClean="0"/>
              <a:t>J.Kalke</a:t>
            </a:r>
            <a:r>
              <a:rPr lang="de-AT" sz="1600" i="1" dirty="0" smtClean="0"/>
              <a:t>, </a:t>
            </a:r>
            <a:r>
              <a:rPr lang="de-AT" sz="1600" i="1" dirty="0" err="1" smtClean="0"/>
              <a:t>F.M.Wurst</a:t>
            </a:r>
            <a:r>
              <a:rPr lang="de-AT" sz="1600" i="1" dirty="0" smtClean="0"/>
              <a:t> et al. 2015</a:t>
            </a:r>
            <a:endParaRPr lang="de-AT" sz="1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/>
          </p:cNvSpPr>
          <p:nvPr/>
        </p:nvSpPr>
        <p:spPr>
          <a:xfrm>
            <a:off x="0" y="1988840"/>
            <a:ext cx="9144000" cy="2592288"/>
          </a:xfrm>
          <a:prstGeom prst="rect">
            <a:avLst/>
          </a:prstGeom>
          <a:solidFill>
            <a:schemeClr val="accent2"/>
          </a:solidFill>
        </p:spPr>
        <p:txBody>
          <a:bodyPr vert="horz">
            <a:no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kumimoji="0" lang="de-DE" altLang="de-DE" sz="1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	</a:t>
            </a:r>
          </a:p>
          <a:p>
            <a:pPr eaLnBrk="1" hangingPunct="1">
              <a:buFontTx/>
              <a:buNone/>
            </a:pPr>
            <a:r>
              <a:rPr kumimoji="0" lang="de-DE" altLang="de-DE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	</a:t>
            </a:r>
            <a:r>
              <a:rPr kumimoji="0" lang="de-DE" altLang="de-DE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Problembezogenes </a:t>
            </a:r>
            <a:r>
              <a:rPr kumimoji="0" lang="de-DE" altLang="de-DE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	</a:t>
            </a:r>
            <a:r>
              <a:rPr lang="de-DE" altLang="de-DE" sz="6000" b="1" dirty="0" smtClean="0">
                <a:solidFill>
                  <a:schemeClr val="bg1"/>
                </a:solidFill>
                <a:cs typeface="Arial" pitchFamily="34" charset="0"/>
              </a:rPr>
              <a:t>Glücksspielverhalten </a:t>
            </a:r>
            <a:endParaRPr lang="de-DE" altLang="de-DE" sz="6000" b="1" dirty="0" smtClean="0">
              <a:solidFill>
                <a:schemeClr val="bg1"/>
              </a:solidFill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endParaRPr kumimoji="0" lang="de-DE" altLang="de-DE" sz="60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7"/>
          <p:cNvSpPr txBox="1">
            <a:spLocks noChangeArrowheads="1"/>
          </p:cNvSpPr>
          <p:nvPr/>
        </p:nvSpPr>
        <p:spPr bwMode="auto">
          <a:xfrm>
            <a:off x="971550" y="890736"/>
            <a:ext cx="7343775" cy="116955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800" b="1" dirty="0">
                <a:solidFill>
                  <a:schemeClr val="bg2">
                    <a:lumMod val="10000"/>
                  </a:schemeClr>
                </a:solidFill>
              </a:rPr>
              <a:t>Glücksspielprobleme (DSM-IV</a:t>
            </a:r>
            <a:r>
              <a:rPr lang="de-DE" altLang="de-DE" sz="2800" b="1" dirty="0" smtClean="0">
                <a:solidFill>
                  <a:schemeClr val="bg2">
                    <a:lumMod val="10000"/>
                  </a:schemeClr>
                </a:solidFill>
              </a:rPr>
              <a:t>)</a:t>
            </a:r>
          </a:p>
          <a:p>
            <a:pPr algn="ctr">
              <a:spcBef>
                <a:spcPct val="50000"/>
              </a:spcBef>
            </a:pPr>
            <a:r>
              <a:rPr lang="de-DE" altLang="de-DE" sz="2800" b="1" dirty="0" smtClean="0">
                <a:solidFill>
                  <a:schemeClr val="bg2">
                    <a:lumMod val="10000"/>
                  </a:schemeClr>
                </a:solidFill>
              </a:rPr>
              <a:t>in </a:t>
            </a:r>
            <a:r>
              <a:rPr lang="de-DE" altLang="de-DE" sz="2800" b="1" dirty="0">
                <a:solidFill>
                  <a:schemeClr val="bg2">
                    <a:lumMod val="10000"/>
                  </a:schemeClr>
                </a:solidFill>
              </a:rPr>
              <a:t>der Spielerschaft</a:t>
            </a:r>
          </a:p>
        </p:txBody>
      </p:sp>
      <p:graphicFrame>
        <p:nvGraphicFramePr>
          <p:cNvPr id="2" name="Tabelle 1"/>
          <p:cNvGraphicFramePr>
            <a:graphicFrameLocks noGrp="1"/>
          </p:cNvGraphicFramePr>
          <p:nvPr/>
        </p:nvGraphicFramePr>
        <p:xfrm>
          <a:off x="457200" y="2721396"/>
          <a:ext cx="8229600" cy="2363788"/>
        </p:xfrm>
        <a:graphic>
          <a:graphicData uri="http://schemas.openxmlformats.org/drawingml/2006/table">
            <a:tbl>
              <a:tblPr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tableStyleId>{08FB837D-C827-4EFA-A057-4D05807E0F7C}</a:tableStyleId>
              </a:tblPr>
              <a:tblGrid>
                <a:gridCol w="5622463"/>
                <a:gridCol w="1257483"/>
                <a:gridCol w="1349654"/>
              </a:tblGrid>
              <a:tr h="590947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2009</a:t>
                      </a:r>
                      <a:endParaRPr lang="de-DE" sz="18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2015</a:t>
                      </a:r>
                      <a:endParaRPr lang="de-DE" sz="18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90947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Problematisches Spielverhalten (3-4 </a:t>
                      </a:r>
                      <a:r>
                        <a:rPr lang="de-DE" sz="18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Kriterien)</a:t>
                      </a:r>
                      <a:endParaRPr lang="de-DE" sz="18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Arial" pitchFamily="34" charset="0"/>
                          <a:cs typeface="Arial" pitchFamily="34" charset="0"/>
                        </a:rPr>
                        <a:t>1,02%</a:t>
                      </a:r>
                      <a:endParaRPr lang="de-DE" sz="18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1,15</a:t>
                      </a: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90947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Pathologisches Spielverhalten (5-10 </a:t>
                      </a:r>
                      <a:r>
                        <a:rPr lang="de-DE" sz="18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Kriterien)</a:t>
                      </a:r>
                      <a:endParaRPr lang="de-DE" sz="18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1,56%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  <a:tabLst>
                          <a:tab pos="596900" algn="ctr"/>
                          <a:tab pos="1194435" algn="r"/>
                        </a:tabLs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1,51%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90947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Zusammen</a:t>
                      </a:r>
                      <a:endParaRPr lang="de-DE" sz="18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2,58%</a:t>
                      </a:r>
                      <a:endParaRPr lang="de-DE" sz="18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  <a:tabLst>
                          <a:tab pos="596900" algn="ctr"/>
                          <a:tab pos="1194435" algn="r"/>
                        </a:tabLst>
                      </a:pPr>
                      <a:r>
                        <a:rPr lang="de-DE" sz="1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2,66%</a:t>
                      </a:r>
                      <a:endParaRPr lang="de-DE" sz="18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4788024" y="5301208"/>
            <a:ext cx="396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AT" sz="1600" i="1" dirty="0" err="1" smtClean="0"/>
              <a:t>J.Kalke</a:t>
            </a:r>
            <a:r>
              <a:rPr lang="de-AT" sz="1600" i="1" dirty="0" smtClean="0"/>
              <a:t>, </a:t>
            </a:r>
            <a:r>
              <a:rPr lang="de-AT" sz="1600" i="1" dirty="0" err="1" smtClean="0"/>
              <a:t>F.M.Wurst</a:t>
            </a:r>
            <a:r>
              <a:rPr lang="de-AT" sz="1600" i="1" dirty="0" smtClean="0"/>
              <a:t> et al. 2015</a:t>
            </a:r>
            <a:endParaRPr lang="de-AT" sz="16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7"/>
          <p:cNvSpPr txBox="1">
            <a:spLocks noChangeArrowheads="1"/>
          </p:cNvSpPr>
          <p:nvPr/>
        </p:nvSpPr>
        <p:spPr bwMode="auto">
          <a:xfrm>
            <a:off x="971550" y="1034752"/>
            <a:ext cx="7343775" cy="116955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800" b="1" dirty="0">
                <a:solidFill>
                  <a:schemeClr val="bg2">
                    <a:lumMod val="10000"/>
                  </a:schemeClr>
                </a:solidFill>
              </a:rPr>
              <a:t>Glücksspielprobleme (DSM-IV</a:t>
            </a:r>
            <a:r>
              <a:rPr lang="de-DE" altLang="de-DE" sz="2800" b="1" dirty="0" smtClean="0">
                <a:solidFill>
                  <a:schemeClr val="bg2">
                    <a:lumMod val="10000"/>
                  </a:schemeClr>
                </a:solidFill>
              </a:rPr>
              <a:t>)</a:t>
            </a:r>
          </a:p>
          <a:p>
            <a:pPr algn="ctr">
              <a:spcBef>
                <a:spcPct val="50000"/>
              </a:spcBef>
            </a:pPr>
            <a:r>
              <a:rPr lang="de-DE" altLang="de-DE" sz="2800" b="1" dirty="0" smtClean="0">
                <a:solidFill>
                  <a:schemeClr val="bg2">
                    <a:lumMod val="10000"/>
                  </a:schemeClr>
                </a:solidFill>
              </a:rPr>
              <a:t>in </a:t>
            </a:r>
            <a:r>
              <a:rPr lang="de-DE" altLang="de-DE" sz="2800" b="1" dirty="0">
                <a:solidFill>
                  <a:schemeClr val="bg2">
                    <a:lumMod val="10000"/>
                  </a:schemeClr>
                </a:solidFill>
              </a:rPr>
              <a:t>der Spielerschaft nach Bundesland</a:t>
            </a:r>
          </a:p>
        </p:txBody>
      </p:sp>
      <p:graphicFrame>
        <p:nvGraphicFramePr>
          <p:cNvPr id="2" name="Tabelle 1"/>
          <p:cNvGraphicFramePr>
            <a:graphicFrameLocks noGrp="1"/>
          </p:cNvGraphicFramePr>
          <p:nvPr/>
        </p:nvGraphicFramePr>
        <p:xfrm>
          <a:off x="323850" y="2565747"/>
          <a:ext cx="8229600" cy="3311525"/>
        </p:xfrm>
        <a:graphic>
          <a:graphicData uri="http://schemas.openxmlformats.org/drawingml/2006/table">
            <a:tbl>
              <a:tblPr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  <a:tableStyleId>{08FB837D-C827-4EFA-A057-4D05807E0F7C}</a:tableStyleId>
              </a:tblPr>
              <a:tblGrid>
                <a:gridCol w="5247193"/>
                <a:gridCol w="1506017"/>
                <a:gridCol w="1476390"/>
              </a:tblGrid>
              <a:tr h="719549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Wien</a:t>
                      </a:r>
                      <a:endParaRPr lang="de-DE" sz="18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andere</a:t>
                      </a:r>
                      <a:endParaRPr lang="de-DE" sz="18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863545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Problematisches Spielverhalten (3-4 </a:t>
                      </a:r>
                      <a:r>
                        <a:rPr lang="de-DE" sz="18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Kriterien)</a:t>
                      </a:r>
                      <a:endParaRPr lang="de-DE" sz="18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1,8%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Arial" pitchFamily="34" charset="0"/>
                          <a:cs typeface="Arial" pitchFamily="34" charset="0"/>
                        </a:rPr>
                        <a:t>1,0%</a:t>
                      </a:r>
                      <a:endParaRPr lang="de-DE" sz="18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863545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Pathologisches Spielverhalten (5-10 </a:t>
                      </a:r>
                      <a:r>
                        <a:rPr lang="de-DE" sz="18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Kriterien)</a:t>
                      </a:r>
                      <a:endParaRPr lang="de-DE" sz="18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1,8%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  <a:tabLst>
                          <a:tab pos="596900" algn="ctr"/>
                          <a:tab pos="1194435" algn="r"/>
                        </a:tabLs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1,4%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864886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Zusammen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3,6%</a:t>
                      </a:r>
                      <a:endParaRPr lang="de-DE" sz="18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  <a:tabLst>
                          <a:tab pos="596900" algn="ctr"/>
                          <a:tab pos="1194435" algn="r"/>
                        </a:tabLst>
                      </a:pPr>
                      <a:r>
                        <a:rPr lang="de-DE" sz="1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2,4%</a:t>
                      </a:r>
                      <a:endParaRPr lang="de-DE" sz="1800" b="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4644008" y="6114782"/>
            <a:ext cx="396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AT" sz="1600" i="1" dirty="0" err="1" smtClean="0"/>
              <a:t>J.Kalke</a:t>
            </a:r>
            <a:r>
              <a:rPr lang="de-AT" sz="1600" i="1" dirty="0" smtClean="0"/>
              <a:t>, </a:t>
            </a:r>
            <a:r>
              <a:rPr lang="de-AT" sz="1600" i="1" dirty="0" err="1" smtClean="0"/>
              <a:t>F.M.Wurst</a:t>
            </a:r>
            <a:r>
              <a:rPr lang="de-AT" sz="1600" i="1" dirty="0" smtClean="0"/>
              <a:t> et al. 2015</a:t>
            </a:r>
            <a:endParaRPr lang="de-AT" sz="16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7"/>
          <p:cNvSpPr txBox="1">
            <a:spLocks noChangeArrowheads="1"/>
          </p:cNvSpPr>
          <p:nvPr/>
        </p:nvSpPr>
        <p:spPr bwMode="auto">
          <a:xfrm>
            <a:off x="971550" y="962744"/>
            <a:ext cx="7343775" cy="116955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800" b="1" dirty="0">
                <a:solidFill>
                  <a:schemeClr val="bg2">
                    <a:lumMod val="10000"/>
                  </a:schemeClr>
                </a:solidFill>
              </a:rPr>
              <a:t>Glücksspielprobleme (DSM-IV</a:t>
            </a:r>
            <a:r>
              <a:rPr lang="de-DE" altLang="de-DE" sz="2800" b="1" dirty="0" smtClean="0">
                <a:solidFill>
                  <a:schemeClr val="bg2">
                    <a:lumMod val="10000"/>
                  </a:schemeClr>
                </a:solidFill>
              </a:rPr>
              <a:t>)</a:t>
            </a:r>
          </a:p>
          <a:p>
            <a:pPr algn="ctr">
              <a:spcBef>
                <a:spcPct val="50000"/>
              </a:spcBef>
            </a:pPr>
            <a:r>
              <a:rPr lang="de-DE" altLang="de-DE" sz="2800" b="1" dirty="0" smtClean="0">
                <a:solidFill>
                  <a:schemeClr val="bg2">
                    <a:lumMod val="10000"/>
                  </a:schemeClr>
                </a:solidFill>
              </a:rPr>
              <a:t>in </a:t>
            </a:r>
            <a:r>
              <a:rPr lang="de-DE" altLang="de-DE" sz="2800" b="1" dirty="0">
                <a:solidFill>
                  <a:schemeClr val="bg2">
                    <a:lumMod val="10000"/>
                  </a:schemeClr>
                </a:solidFill>
              </a:rPr>
              <a:t>der Bevölkerung nach Geschlecht</a:t>
            </a:r>
          </a:p>
        </p:txBody>
      </p:sp>
      <p:graphicFrame>
        <p:nvGraphicFramePr>
          <p:cNvPr id="3" name="Tabelle 2"/>
          <p:cNvGraphicFramePr>
            <a:graphicFrameLocks noGrp="1"/>
          </p:cNvGraphicFramePr>
          <p:nvPr/>
        </p:nvGraphicFramePr>
        <p:xfrm>
          <a:off x="457200" y="2565400"/>
          <a:ext cx="8229600" cy="2716212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5247193"/>
                <a:gridCol w="1506017"/>
                <a:gridCol w="1476390"/>
              </a:tblGrid>
              <a:tr h="67905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Männer</a:t>
                      </a:r>
                      <a:endParaRPr lang="de-DE" sz="18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Frauen</a:t>
                      </a:r>
                      <a:endParaRPr lang="de-DE" sz="18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7905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Problematisches Spielverhalten (3-4 </a:t>
                      </a:r>
                      <a:r>
                        <a:rPr lang="de-DE" sz="18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Kriterien)</a:t>
                      </a:r>
                      <a:endParaRPr lang="de-DE" sz="18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0,6%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kern="1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0,3%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7905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Pathologisches Spielverhalten (5-10 </a:t>
                      </a:r>
                      <a:r>
                        <a:rPr lang="de-DE" sz="18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Kriterien)</a:t>
                      </a:r>
                      <a:endParaRPr lang="de-DE" sz="18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1,0%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  <a:tabLst>
                          <a:tab pos="596900" algn="ctr"/>
                          <a:tab pos="1194435" algn="r"/>
                        </a:tabLst>
                      </a:pPr>
                      <a:r>
                        <a:rPr lang="de-DE" sz="1800" kern="1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0,2%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7905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Zusammen</a:t>
                      </a:r>
                      <a:endParaRPr lang="de-DE" sz="18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1,6%</a:t>
                      </a:r>
                      <a:endParaRPr lang="de-DE" sz="18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  <a:tabLst>
                          <a:tab pos="596900" algn="ctr"/>
                          <a:tab pos="1194435" algn="r"/>
                        </a:tabLst>
                      </a:pPr>
                      <a:r>
                        <a:rPr lang="de-DE" sz="1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0,5%</a:t>
                      </a:r>
                      <a:endParaRPr lang="de-DE" sz="18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4788024" y="5805264"/>
            <a:ext cx="396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AT" sz="1600" i="1" dirty="0" err="1" smtClean="0"/>
              <a:t>J.Kalke</a:t>
            </a:r>
            <a:r>
              <a:rPr lang="de-AT" sz="1600" i="1" dirty="0" smtClean="0"/>
              <a:t>, </a:t>
            </a:r>
            <a:r>
              <a:rPr lang="de-AT" sz="1600" i="1" dirty="0" err="1" smtClean="0"/>
              <a:t>F.M.Wurst</a:t>
            </a:r>
            <a:r>
              <a:rPr lang="de-AT" sz="1600" i="1" dirty="0" smtClean="0"/>
              <a:t> et al. 2015</a:t>
            </a:r>
            <a:endParaRPr lang="de-AT" sz="16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7"/>
          <p:cNvSpPr txBox="1">
            <a:spLocks noChangeArrowheads="1"/>
          </p:cNvSpPr>
          <p:nvPr/>
        </p:nvSpPr>
        <p:spPr bwMode="auto">
          <a:xfrm>
            <a:off x="1042988" y="890736"/>
            <a:ext cx="7343775" cy="116955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800" b="1" dirty="0">
                <a:solidFill>
                  <a:schemeClr val="bg2">
                    <a:lumMod val="10000"/>
                  </a:schemeClr>
                </a:solidFill>
              </a:rPr>
              <a:t>Glücksspielprobleme (DSM-IV</a:t>
            </a:r>
            <a:r>
              <a:rPr lang="de-DE" altLang="de-DE" sz="2800" b="1" dirty="0" smtClean="0">
                <a:solidFill>
                  <a:schemeClr val="bg2">
                    <a:lumMod val="10000"/>
                  </a:schemeClr>
                </a:solidFill>
              </a:rPr>
              <a:t>)</a:t>
            </a:r>
          </a:p>
          <a:p>
            <a:pPr algn="ctr">
              <a:spcBef>
                <a:spcPct val="50000"/>
              </a:spcBef>
            </a:pPr>
            <a:r>
              <a:rPr lang="de-DE" altLang="de-DE" sz="2800" b="1" dirty="0" smtClean="0">
                <a:solidFill>
                  <a:schemeClr val="bg2">
                    <a:lumMod val="10000"/>
                  </a:schemeClr>
                </a:solidFill>
              </a:rPr>
              <a:t>in </a:t>
            </a:r>
            <a:r>
              <a:rPr lang="de-DE" altLang="de-DE" sz="2800" b="1" dirty="0">
                <a:solidFill>
                  <a:schemeClr val="bg2">
                    <a:lumMod val="10000"/>
                  </a:schemeClr>
                </a:solidFill>
              </a:rPr>
              <a:t>der Bevölkerung nach Alter</a:t>
            </a:r>
          </a:p>
        </p:txBody>
      </p:sp>
      <p:graphicFrame>
        <p:nvGraphicFramePr>
          <p:cNvPr id="3" name="Tabelle 2"/>
          <p:cNvGraphicFramePr>
            <a:graphicFrameLocks noGrp="1"/>
          </p:cNvGraphicFramePr>
          <p:nvPr/>
        </p:nvGraphicFramePr>
        <p:xfrm>
          <a:off x="540073" y="2565400"/>
          <a:ext cx="7992367" cy="2716212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3672407"/>
                <a:gridCol w="1363756"/>
                <a:gridCol w="1480829"/>
                <a:gridCol w="1475375"/>
              </a:tblGrid>
              <a:tr h="67905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14-30 Jahre</a:t>
                      </a:r>
                      <a:endParaRPr lang="de-DE" sz="18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31-47</a:t>
                      </a:r>
                    </a:p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Jahre</a:t>
                      </a:r>
                      <a:endParaRPr lang="de-DE" sz="18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48-65</a:t>
                      </a:r>
                    </a:p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Jahre</a:t>
                      </a:r>
                      <a:endParaRPr lang="de-DE" sz="18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5" marR="68575" marT="0" marB="0" anchor="ctr"/>
                </a:tc>
              </a:tr>
              <a:tr h="67905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Problematisches Spielverhalten </a:t>
                      </a:r>
                      <a:endParaRPr lang="de-DE" sz="1800" b="1" dirty="0" smtClean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(</a:t>
                      </a:r>
                      <a:r>
                        <a:rPr lang="de-DE" sz="18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3-4 </a:t>
                      </a:r>
                      <a:r>
                        <a:rPr lang="de-DE" sz="18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Kriterien)</a:t>
                      </a:r>
                      <a:endParaRPr lang="de-DE" sz="18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0,7%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0,4%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0,3%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5" marR="68575" marT="0" marB="0" anchor="ctr"/>
                </a:tc>
              </a:tr>
              <a:tr h="67905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Pathologisches Spielverhalten </a:t>
                      </a:r>
                      <a:endParaRPr lang="de-DE" sz="1800" b="1" dirty="0" smtClean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(</a:t>
                      </a:r>
                      <a:r>
                        <a:rPr lang="de-DE" sz="18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5-10 </a:t>
                      </a:r>
                      <a:r>
                        <a:rPr lang="de-DE" sz="18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Kriterien)</a:t>
                      </a:r>
                      <a:endParaRPr lang="de-DE" sz="18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1,1%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0,5%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  <a:tabLst>
                          <a:tab pos="596900" algn="ctr"/>
                          <a:tab pos="1194435" algn="r"/>
                        </a:tabLst>
                      </a:pPr>
                      <a:r>
                        <a:rPr lang="de-DE" sz="1800" dirty="0" smtClean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0,4%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5" marR="68575" marT="0" marB="0" anchor="ctr"/>
                </a:tc>
              </a:tr>
              <a:tr h="67905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Zusammen</a:t>
                      </a:r>
                      <a:endParaRPr lang="de-DE" sz="18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u="none" dirty="0" smtClean="0"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1,8%</a:t>
                      </a:r>
                      <a:endParaRPr lang="de-DE" sz="1800" b="1" u="none" dirty="0">
                        <a:solidFill>
                          <a:srgbClr val="C00000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dirty="0" smtClean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0,9%</a:t>
                      </a:r>
                      <a:endParaRPr lang="de-DE" sz="18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  <a:tabLst>
                          <a:tab pos="596900" algn="ctr"/>
                          <a:tab pos="1194435" algn="r"/>
                        </a:tabLst>
                      </a:pPr>
                      <a:r>
                        <a:rPr lang="de-DE" sz="1800" b="1" dirty="0" smtClean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0,7%</a:t>
                      </a:r>
                      <a:endParaRPr lang="de-DE" sz="18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5" marR="68575" marT="0" marB="0" anchor="ctr"/>
                </a:tc>
              </a:tr>
            </a:tbl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4572000" y="5733256"/>
            <a:ext cx="396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AT" sz="1600" i="1" dirty="0" err="1" smtClean="0"/>
              <a:t>J.Kalke</a:t>
            </a:r>
            <a:r>
              <a:rPr lang="de-AT" sz="1600" i="1" dirty="0" smtClean="0"/>
              <a:t>, </a:t>
            </a:r>
            <a:r>
              <a:rPr lang="de-AT" sz="1600" i="1" dirty="0" err="1" smtClean="0"/>
              <a:t>F.M.Wurst</a:t>
            </a:r>
            <a:r>
              <a:rPr lang="de-AT" sz="1600" i="1" dirty="0" smtClean="0"/>
              <a:t> et al. 2015</a:t>
            </a:r>
            <a:endParaRPr lang="de-AT" sz="16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7"/>
          <p:cNvSpPr txBox="1">
            <a:spLocks noChangeArrowheads="1"/>
          </p:cNvSpPr>
          <p:nvPr/>
        </p:nvSpPr>
        <p:spPr bwMode="auto">
          <a:xfrm>
            <a:off x="1042988" y="819289"/>
            <a:ext cx="7343775" cy="116955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800" b="1" dirty="0">
                <a:solidFill>
                  <a:schemeClr val="bg2">
                    <a:lumMod val="10000"/>
                  </a:schemeClr>
                </a:solidFill>
              </a:rPr>
              <a:t>Glücksspielprobleme (DSM-IV</a:t>
            </a:r>
            <a:r>
              <a:rPr lang="de-DE" altLang="de-DE" sz="2800" b="1" dirty="0" smtClean="0">
                <a:solidFill>
                  <a:schemeClr val="bg2">
                    <a:lumMod val="10000"/>
                  </a:schemeClr>
                </a:solidFill>
              </a:rPr>
              <a:t>)</a:t>
            </a:r>
          </a:p>
          <a:p>
            <a:pPr algn="ctr">
              <a:spcBef>
                <a:spcPct val="50000"/>
              </a:spcBef>
            </a:pPr>
            <a:r>
              <a:rPr lang="de-DE" altLang="de-DE" sz="2800" b="1" dirty="0" smtClean="0">
                <a:solidFill>
                  <a:schemeClr val="bg2">
                    <a:lumMod val="10000"/>
                  </a:schemeClr>
                </a:solidFill>
              </a:rPr>
              <a:t>in </a:t>
            </a:r>
            <a:r>
              <a:rPr lang="de-DE" altLang="de-DE" sz="2800" b="1" dirty="0">
                <a:solidFill>
                  <a:schemeClr val="bg2">
                    <a:lumMod val="10000"/>
                  </a:schemeClr>
                </a:solidFill>
              </a:rPr>
              <a:t>der Bevölkerung nach Schulabschluss</a:t>
            </a:r>
          </a:p>
        </p:txBody>
      </p:sp>
      <p:graphicFrame>
        <p:nvGraphicFramePr>
          <p:cNvPr id="3" name="Tabelle 2"/>
          <p:cNvGraphicFramePr>
            <a:graphicFrameLocks noGrp="1"/>
          </p:cNvGraphicFramePr>
          <p:nvPr/>
        </p:nvGraphicFramePr>
        <p:xfrm>
          <a:off x="72007" y="2440656"/>
          <a:ext cx="8964489" cy="3076576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3258930"/>
                <a:gridCol w="1083069"/>
                <a:gridCol w="1015378"/>
                <a:gridCol w="1150760"/>
                <a:gridCol w="1228176"/>
                <a:gridCol w="1228176"/>
              </a:tblGrid>
              <a:tr h="769144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de-DE" sz="1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600" b="1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Pflicht-schule</a:t>
                      </a:r>
                      <a:endParaRPr lang="de-DE" sz="16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600" b="1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Haupt-schule</a:t>
                      </a:r>
                      <a:endParaRPr lang="de-DE" sz="16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600" b="1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Lehre, mittlere Schule</a:t>
                      </a:r>
                      <a:endParaRPr lang="de-DE" sz="16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600" b="1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Matura</a:t>
                      </a:r>
                      <a:endParaRPr lang="de-DE" sz="16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600" b="1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Hoch-schule</a:t>
                      </a:r>
                      <a:endParaRPr lang="de-DE" sz="16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769144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6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Problematisches Spielverhalten </a:t>
                      </a:r>
                    </a:p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6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(</a:t>
                      </a:r>
                      <a:r>
                        <a:rPr lang="de-DE" sz="16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3-4 </a:t>
                      </a:r>
                      <a:r>
                        <a:rPr lang="de-DE" sz="16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Kriterien)</a:t>
                      </a:r>
                      <a:endParaRPr lang="de-DE" sz="16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0,7%</a:t>
                      </a:r>
                      <a:endParaRPr lang="de-DE" sz="1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0,6%</a:t>
                      </a:r>
                      <a:endParaRPr lang="de-DE" sz="1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0,5%</a:t>
                      </a:r>
                      <a:endParaRPr lang="de-DE" sz="1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0,4%</a:t>
                      </a:r>
                      <a:endParaRPr lang="de-DE" sz="1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0,1%</a:t>
                      </a:r>
                      <a:endParaRPr lang="de-DE" sz="1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769144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6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Pathologisches Spielverhalten </a:t>
                      </a:r>
                      <a:endParaRPr lang="de-DE" sz="1600" b="1" dirty="0" smtClean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6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(</a:t>
                      </a:r>
                      <a:r>
                        <a:rPr lang="de-DE" sz="16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5-10 </a:t>
                      </a:r>
                      <a:r>
                        <a:rPr lang="de-DE" sz="16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Kriterien)</a:t>
                      </a:r>
                      <a:endParaRPr lang="de-DE" sz="16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1,6%</a:t>
                      </a:r>
                      <a:endParaRPr lang="de-DE" sz="1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1,5%</a:t>
                      </a:r>
                      <a:endParaRPr lang="de-DE" sz="1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0,4%</a:t>
                      </a:r>
                      <a:endParaRPr lang="de-DE" sz="1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  <a:tabLst>
                          <a:tab pos="596900" algn="ctr"/>
                          <a:tab pos="1194435" algn="r"/>
                        </a:tabLst>
                      </a:pP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0,3%</a:t>
                      </a:r>
                      <a:endParaRPr lang="de-DE" sz="1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  <a:tabLst>
                          <a:tab pos="596900" algn="ctr"/>
                          <a:tab pos="1194435" algn="r"/>
                        </a:tabLst>
                      </a:pP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0,1%</a:t>
                      </a:r>
                      <a:endParaRPr lang="de-DE" sz="1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769144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6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Zusammen</a:t>
                      </a:r>
                      <a:endParaRPr lang="de-DE" sz="16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600" b="1" dirty="0" smtClean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2,3%</a:t>
                      </a:r>
                      <a:endParaRPr lang="de-DE" sz="16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600" b="1" dirty="0" smtClean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2,1%</a:t>
                      </a:r>
                      <a:endParaRPr lang="de-DE" sz="16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600" b="1" dirty="0" smtClean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0,9%</a:t>
                      </a:r>
                      <a:endParaRPr lang="de-DE" sz="16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  <a:tabLst>
                          <a:tab pos="596900" algn="ctr"/>
                          <a:tab pos="1194435" algn="r"/>
                        </a:tabLst>
                      </a:pPr>
                      <a:r>
                        <a:rPr lang="de-DE" sz="1600" b="1" dirty="0" smtClean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0,7%</a:t>
                      </a:r>
                      <a:endParaRPr lang="de-DE" sz="16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  <a:tabLst>
                          <a:tab pos="596900" algn="ctr"/>
                          <a:tab pos="1194435" algn="r"/>
                        </a:tabLst>
                      </a:pPr>
                      <a:r>
                        <a:rPr lang="de-DE" sz="1600" b="1" dirty="0" smtClean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0,2%</a:t>
                      </a:r>
                      <a:endParaRPr lang="de-DE" sz="16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4788024" y="5805264"/>
            <a:ext cx="396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AT" sz="1600" i="1" dirty="0" err="1" smtClean="0"/>
              <a:t>J.Kalke</a:t>
            </a:r>
            <a:r>
              <a:rPr lang="de-AT" sz="1600" i="1" dirty="0" smtClean="0"/>
              <a:t>, F.M. Wurst et al. 2015</a:t>
            </a:r>
            <a:endParaRPr lang="de-AT" sz="16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7"/>
          <p:cNvSpPr txBox="1">
            <a:spLocks noChangeArrowheads="1"/>
          </p:cNvSpPr>
          <p:nvPr/>
        </p:nvSpPr>
        <p:spPr bwMode="auto">
          <a:xfrm>
            <a:off x="1042988" y="890736"/>
            <a:ext cx="7343775" cy="116955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800" b="1" dirty="0">
                <a:solidFill>
                  <a:schemeClr val="bg2">
                    <a:lumMod val="10000"/>
                  </a:schemeClr>
                </a:solidFill>
              </a:rPr>
              <a:t>Glücksspielprobleme (</a:t>
            </a:r>
            <a:r>
              <a:rPr lang="de-DE" altLang="de-DE" sz="2800" b="1" dirty="0" smtClean="0">
                <a:solidFill>
                  <a:schemeClr val="bg2">
                    <a:lumMod val="10000"/>
                  </a:schemeClr>
                </a:solidFill>
              </a:rPr>
              <a:t>DSM-IV)</a:t>
            </a:r>
          </a:p>
          <a:p>
            <a:pPr algn="ctr">
              <a:spcBef>
                <a:spcPct val="50000"/>
              </a:spcBef>
            </a:pPr>
            <a:r>
              <a:rPr lang="de-DE" altLang="de-DE" sz="2800" b="1" dirty="0" smtClean="0">
                <a:solidFill>
                  <a:schemeClr val="bg2">
                    <a:lumMod val="10000"/>
                  </a:schemeClr>
                </a:solidFill>
              </a:rPr>
              <a:t>in </a:t>
            </a:r>
            <a:r>
              <a:rPr lang="de-DE" altLang="de-DE" sz="2800" b="1" dirty="0">
                <a:solidFill>
                  <a:schemeClr val="bg2">
                    <a:lumMod val="10000"/>
                  </a:schemeClr>
                </a:solidFill>
              </a:rPr>
              <a:t>der Bevölkerung nach Erwerbsstatus</a:t>
            </a:r>
          </a:p>
        </p:txBody>
      </p:sp>
      <p:graphicFrame>
        <p:nvGraphicFramePr>
          <p:cNvPr id="3" name="Tabelle 2"/>
          <p:cNvGraphicFramePr>
            <a:graphicFrameLocks noGrp="1"/>
          </p:cNvGraphicFramePr>
          <p:nvPr/>
        </p:nvGraphicFramePr>
        <p:xfrm>
          <a:off x="323157" y="2565400"/>
          <a:ext cx="8353299" cy="2716212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3213662"/>
                <a:gridCol w="1340775"/>
                <a:gridCol w="1230201"/>
                <a:gridCol w="1242537"/>
                <a:gridCol w="1326124"/>
              </a:tblGrid>
              <a:tr h="67905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de-DE" sz="1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3" marR="685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600" b="1" kern="1200" dirty="0" err="1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erwerbs</a:t>
                      </a:r>
                      <a:r>
                        <a:rPr lang="de-DE" sz="1600" b="1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-tätig</a:t>
                      </a:r>
                      <a:endParaRPr lang="de-DE" sz="16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3" marR="685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600" b="1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arbeitslos</a:t>
                      </a:r>
                      <a:endParaRPr lang="de-DE" sz="16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3" marR="685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600" b="1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Rentner/ </a:t>
                      </a:r>
                      <a:r>
                        <a:rPr lang="de-DE" sz="1600" b="1" kern="1200" dirty="0" err="1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Pensionist</a:t>
                      </a:r>
                      <a:endParaRPr lang="de-DE" sz="16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3" marR="685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600" b="1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 Ausbildung</a:t>
                      </a:r>
                      <a:endParaRPr lang="de-DE" sz="16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3" marR="68583" marT="0" marB="0" anchor="ctr"/>
                </a:tc>
              </a:tr>
              <a:tr h="67905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6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Problematisches Spielverhalten </a:t>
                      </a:r>
                      <a:endParaRPr lang="de-DE" sz="1600" b="1" dirty="0" smtClean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6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(</a:t>
                      </a:r>
                      <a:r>
                        <a:rPr lang="de-DE" sz="16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3-4 </a:t>
                      </a:r>
                      <a:r>
                        <a:rPr lang="de-DE" sz="16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Kriterien)</a:t>
                      </a:r>
                      <a:endParaRPr lang="de-DE" sz="16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3" marR="68583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0,6%</a:t>
                      </a:r>
                      <a:endParaRPr lang="de-DE" sz="1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3" marR="68583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0,5%</a:t>
                      </a:r>
                      <a:endParaRPr lang="de-DE" sz="1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3" marR="68583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0,1%</a:t>
                      </a:r>
                      <a:endParaRPr lang="de-DE" sz="1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3" marR="685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0,4%</a:t>
                      </a:r>
                      <a:endParaRPr lang="de-DE" sz="1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3" marR="68583" marT="0" marB="0" anchor="ctr"/>
                </a:tc>
              </a:tr>
              <a:tr h="67905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6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Pathologisches Spielverhalten </a:t>
                      </a:r>
                      <a:endParaRPr lang="de-DE" sz="1600" b="1" dirty="0" smtClean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6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(</a:t>
                      </a:r>
                      <a:r>
                        <a:rPr lang="de-DE" sz="16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5-10 </a:t>
                      </a:r>
                      <a:r>
                        <a:rPr lang="de-DE" sz="16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Kriterien)</a:t>
                      </a:r>
                      <a:endParaRPr lang="de-DE" sz="16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3" marR="68583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0,7%</a:t>
                      </a:r>
                      <a:endParaRPr lang="de-DE" sz="1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3" marR="68583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1,1%</a:t>
                      </a:r>
                      <a:endParaRPr lang="de-DE" sz="1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3" marR="68583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0,3%</a:t>
                      </a:r>
                      <a:endParaRPr lang="de-DE" sz="1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3" marR="685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  <a:tabLst>
                          <a:tab pos="596900" algn="ctr"/>
                          <a:tab pos="1194435" algn="r"/>
                        </a:tabLst>
                      </a:pP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0,7%</a:t>
                      </a:r>
                      <a:endParaRPr lang="de-DE" sz="1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3" marR="68583" marT="0" marB="0" anchor="ctr"/>
                </a:tc>
              </a:tr>
              <a:tr h="67905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6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Zusammen</a:t>
                      </a:r>
                      <a:endParaRPr lang="de-DE" sz="16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3" marR="685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600" b="1" dirty="0" smtClean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1,3%</a:t>
                      </a:r>
                      <a:endParaRPr lang="de-DE" sz="16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3" marR="685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600" b="1" dirty="0" smtClean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1,6%</a:t>
                      </a:r>
                      <a:endParaRPr lang="de-DE" sz="16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3" marR="685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600" b="1" dirty="0" smtClean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0,4%</a:t>
                      </a:r>
                      <a:endParaRPr lang="de-DE" sz="16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3" marR="685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  <a:tabLst>
                          <a:tab pos="596900" algn="ctr"/>
                          <a:tab pos="1194435" algn="r"/>
                        </a:tabLst>
                      </a:pPr>
                      <a:r>
                        <a:rPr lang="de-DE" sz="1600" b="1" dirty="0" smtClean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1,1%</a:t>
                      </a:r>
                      <a:endParaRPr lang="de-DE" sz="16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3" marR="68583" marT="0" marB="0" anchor="ctr"/>
                </a:tc>
              </a:tr>
            </a:tbl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4572000" y="5733256"/>
            <a:ext cx="396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AT" sz="1600" i="1" dirty="0" err="1" smtClean="0"/>
              <a:t>J.Kalke</a:t>
            </a:r>
            <a:r>
              <a:rPr lang="de-AT" sz="1600" i="1" dirty="0" smtClean="0"/>
              <a:t>, </a:t>
            </a:r>
            <a:r>
              <a:rPr lang="de-AT" sz="1600" i="1" dirty="0" err="1" smtClean="0"/>
              <a:t>F.M.Wurst</a:t>
            </a:r>
            <a:r>
              <a:rPr lang="de-AT" sz="1600" i="1" dirty="0" smtClean="0"/>
              <a:t> et al. 2015</a:t>
            </a:r>
            <a:endParaRPr lang="de-AT" sz="16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9"/>
          <p:cNvSpPr txBox="1">
            <a:spLocks noChangeArrowheads="1"/>
          </p:cNvSpPr>
          <p:nvPr/>
        </p:nvSpPr>
        <p:spPr bwMode="auto">
          <a:xfrm>
            <a:off x="611560" y="1844824"/>
            <a:ext cx="8064896" cy="5186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60000" indent="-36000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de-DE" altLang="de-DE" sz="2000" b="1" dirty="0" smtClean="0">
                <a:cs typeface="Arial" pitchFamily="34" charset="0"/>
              </a:rPr>
              <a:t>Glücksspielverhalten der österreichischen Bevölkerung</a:t>
            </a:r>
          </a:p>
          <a:p>
            <a:pPr marL="360000" indent="-36000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de-DE" altLang="de-DE" sz="2000" b="1" dirty="0" smtClean="0">
                <a:cs typeface="Arial" pitchFamily="34" charset="0"/>
              </a:rPr>
              <a:t>Akzeptanz von Maßnahmen des Spieler- und</a:t>
            </a:r>
          </a:p>
          <a:p>
            <a:pPr marL="360000" indent="-360000">
              <a:spcBef>
                <a:spcPts val="0"/>
              </a:spcBef>
              <a:spcAft>
                <a:spcPts val="600"/>
              </a:spcAft>
            </a:pPr>
            <a:r>
              <a:rPr lang="de-DE" altLang="de-DE" sz="2000" b="1" dirty="0" smtClean="0">
                <a:cs typeface="Arial" pitchFamily="34" charset="0"/>
              </a:rPr>
              <a:t>	Jugendschutzes </a:t>
            </a:r>
          </a:p>
          <a:p>
            <a:pPr marL="1619250" indent="-1619250"/>
            <a:endParaRPr lang="de-DE" altLang="de-DE" sz="2000" dirty="0" smtClean="0">
              <a:cs typeface="Arial" pitchFamily="34" charset="0"/>
            </a:endParaRPr>
          </a:p>
          <a:p>
            <a:pPr lvl="1"/>
            <a:r>
              <a:rPr lang="de-DE" altLang="de-DE" dirty="0" smtClean="0">
                <a:cs typeface="Arial" pitchFamily="34" charset="0"/>
              </a:rPr>
              <a:t>Institut für Interdisziplinäre Sucht- und Drogenforschung, Hamburg 2015.</a:t>
            </a:r>
          </a:p>
          <a:p>
            <a:pPr lvl="1"/>
            <a:r>
              <a:rPr lang="de-DE" altLang="de-DE" dirty="0" smtClean="0">
                <a:cs typeface="Arial" pitchFamily="34" charset="0"/>
              </a:rPr>
              <a:t>Studienautoren: Dr. Jens Kalke, Univ. Prof. Dr. Friedrich Martin Wurst, Gesellschaft zur Erforschung nichtstoffgebundener Abhängigkeiten.</a:t>
            </a:r>
          </a:p>
          <a:p>
            <a:pPr lvl="1"/>
            <a:r>
              <a:rPr lang="de-DE" altLang="de-DE" dirty="0" smtClean="0">
                <a:cs typeface="Arial" pitchFamily="34" charset="0"/>
              </a:rPr>
              <a:t>Projektkoordinatorin: Mag. Bettina Quantschnig.</a:t>
            </a:r>
          </a:p>
          <a:p>
            <a:pPr lvl="1"/>
            <a:r>
              <a:rPr lang="de-DE" altLang="de-DE" dirty="0" smtClean="0">
                <a:cs typeface="Arial" pitchFamily="34" charset="0"/>
              </a:rPr>
              <a:t>Förderung: Casinos Austria AG, Österreichischen Lotterien GmbH</a:t>
            </a:r>
          </a:p>
          <a:p>
            <a:pPr lvl="1"/>
            <a:endParaRPr lang="de-DE" altLang="de-DE" dirty="0" smtClean="0">
              <a:cs typeface="Arial" pitchFamily="34" charset="0"/>
            </a:endParaRPr>
          </a:p>
          <a:p>
            <a:endParaRPr lang="de-DE" altLang="de-DE" dirty="0" smtClean="0">
              <a:cs typeface="Arial" pitchFamily="34" charset="0"/>
            </a:endParaRPr>
          </a:p>
          <a:p>
            <a:pPr marL="360000" indent="-360000">
              <a:spcAft>
                <a:spcPts val="600"/>
              </a:spcAft>
              <a:buFont typeface="Wingdings" pitchFamily="2" charset="2"/>
              <a:buChar char="§"/>
            </a:pPr>
            <a:r>
              <a:rPr lang="de-DE" altLang="de-DE" sz="2000" b="1" dirty="0" smtClean="0">
                <a:cs typeface="Arial" pitchFamily="34" charset="0"/>
              </a:rPr>
              <a:t>Trends im Glücksspielverhalten der österreichischen Bevölkerung aufzuzeigen</a:t>
            </a:r>
          </a:p>
          <a:p>
            <a:pPr marL="360000" indent="-360000">
              <a:spcAft>
                <a:spcPts val="600"/>
              </a:spcAft>
              <a:buFont typeface="Wingdings" pitchFamily="2" charset="2"/>
              <a:buChar char="§"/>
            </a:pPr>
            <a:r>
              <a:rPr lang="de-DE" altLang="de-DE" sz="2000" b="1" dirty="0" smtClean="0">
                <a:cs typeface="Arial" pitchFamily="34" charset="0"/>
              </a:rPr>
              <a:t>Ausmaß der glücksspielbezogenen Problemstellungen in der Bevölkerung  zu erfassen</a:t>
            </a:r>
          </a:p>
          <a:p>
            <a:pPr marL="1619250" indent="-1619250">
              <a:buFont typeface="Wingdings" pitchFamily="2" charset="2"/>
              <a:buChar char="§"/>
            </a:pPr>
            <a:endParaRPr lang="de-DE" altLang="de-DE" sz="2000" dirty="0">
              <a:solidFill>
                <a:srgbClr val="FF9900"/>
              </a:solidFill>
              <a:cs typeface="Arial" pitchFamily="34" charset="0"/>
            </a:endParaRPr>
          </a:p>
        </p:txBody>
      </p:sp>
      <p:sp>
        <p:nvSpPr>
          <p:cNvPr id="3075" name="Text Box 6"/>
          <p:cNvSpPr txBox="1">
            <a:spLocks noChangeArrowheads="1"/>
          </p:cNvSpPr>
          <p:nvPr/>
        </p:nvSpPr>
        <p:spPr bwMode="auto">
          <a:xfrm>
            <a:off x="1043608" y="845840"/>
            <a:ext cx="75898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altLang="de-DE" sz="4000" b="1" dirty="0" smtClean="0">
                <a:solidFill>
                  <a:schemeClr val="accent2"/>
                </a:solidFill>
                <a:cs typeface="Arial" pitchFamily="34" charset="0"/>
              </a:rPr>
              <a:t>Zielsetzung der Repräsentativerhebung 2015</a:t>
            </a:r>
          </a:p>
          <a:p>
            <a:pPr algn="ctr"/>
            <a:endParaRPr lang="de-DE" altLang="de-DE" sz="4000" b="1" dirty="0">
              <a:solidFill>
                <a:schemeClr val="accent2"/>
              </a:solidFill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7"/>
          <p:cNvSpPr txBox="1">
            <a:spLocks noChangeArrowheads="1"/>
          </p:cNvSpPr>
          <p:nvPr/>
        </p:nvSpPr>
        <p:spPr bwMode="auto">
          <a:xfrm>
            <a:off x="971550" y="703263"/>
            <a:ext cx="7343775" cy="116955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800" b="1" dirty="0"/>
              <a:t>Aufgewachsen mit </a:t>
            </a:r>
            <a:r>
              <a:rPr lang="de-DE" altLang="de-DE" sz="2800" b="1" dirty="0" smtClean="0"/>
              <a:t>Eltern</a:t>
            </a:r>
          </a:p>
          <a:p>
            <a:pPr algn="ctr">
              <a:spcBef>
                <a:spcPct val="50000"/>
              </a:spcBef>
            </a:pPr>
            <a:r>
              <a:rPr lang="de-DE" altLang="de-DE" sz="2800" b="1" dirty="0" smtClean="0"/>
              <a:t>mit </a:t>
            </a:r>
            <a:r>
              <a:rPr lang="de-DE" altLang="de-DE" sz="2800" b="1" dirty="0"/>
              <a:t>Glücksspielproblemen</a:t>
            </a:r>
          </a:p>
        </p:txBody>
      </p:sp>
      <p:graphicFrame>
        <p:nvGraphicFramePr>
          <p:cNvPr id="2" name="Tabelle 1"/>
          <p:cNvGraphicFramePr>
            <a:graphicFrameLocks noGrp="1"/>
          </p:cNvGraphicFramePr>
          <p:nvPr/>
        </p:nvGraphicFramePr>
        <p:xfrm>
          <a:off x="539750" y="2276475"/>
          <a:ext cx="8064499" cy="3219449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1151816"/>
                <a:gridCol w="1967470"/>
                <a:gridCol w="1516972"/>
                <a:gridCol w="1742221"/>
                <a:gridCol w="1686020"/>
              </a:tblGrid>
              <a:tr h="1109049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dirty="0" err="1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un</a:t>
                      </a:r>
                      <a:r>
                        <a:rPr lang="de-DE" sz="18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-problematisch</a:t>
                      </a:r>
                      <a:endParaRPr lang="de-DE" sz="18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riskant</a:t>
                      </a:r>
                      <a:endParaRPr lang="de-DE" sz="18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problematisch</a:t>
                      </a:r>
                      <a:endParaRPr lang="de-DE" sz="18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pathologisch</a:t>
                      </a:r>
                      <a:endParaRPr lang="de-DE" sz="18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67" marR="68567" marT="0" marB="0" anchor="ctr"/>
                </a:tc>
              </a:tr>
              <a:tr h="1055200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„Ja“</a:t>
                      </a:r>
                      <a:endParaRPr lang="de-DE" sz="18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2,3%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3,2%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4,6%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  <a:tabLst>
                          <a:tab pos="596900" algn="ctr"/>
                          <a:tab pos="1194435" algn="r"/>
                        </a:tabLst>
                      </a:pPr>
                      <a:r>
                        <a:rPr lang="de-DE" sz="1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26,9%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67" marR="68567" marT="0" marB="0" anchor="ctr"/>
                </a:tc>
              </a:tr>
              <a:tr h="1055200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dirty="0" smtClean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</a:t>
                      </a:r>
                      <a:endParaRPr lang="de-DE" sz="18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9.654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165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47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67" marR="6856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  <a:tabLst>
                          <a:tab pos="596900" algn="ctr"/>
                          <a:tab pos="1194435" algn="r"/>
                        </a:tabLst>
                      </a:pPr>
                      <a:r>
                        <a:rPr lang="de-DE" sz="1800" dirty="0" smtClean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57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67" marR="68567" marT="0" marB="0" anchor="ctr"/>
                </a:tc>
              </a:tr>
            </a:tbl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4644008" y="6093296"/>
            <a:ext cx="396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AT" sz="1600" i="1" dirty="0" err="1" smtClean="0"/>
              <a:t>J.Kalke</a:t>
            </a:r>
            <a:r>
              <a:rPr lang="de-AT" sz="1600" i="1" dirty="0" smtClean="0"/>
              <a:t>, </a:t>
            </a:r>
            <a:r>
              <a:rPr lang="de-AT" sz="1600" i="1" dirty="0" err="1" smtClean="0"/>
              <a:t>F.M.Wurst</a:t>
            </a:r>
            <a:r>
              <a:rPr lang="de-AT" sz="1600" i="1" dirty="0" smtClean="0"/>
              <a:t> et al. 2015</a:t>
            </a:r>
            <a:endParaRPr lang="de-AT" sz="16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5"/>
          <p:cNvSpPr txBox="1">
            <a:spLocks noChangeArrowheads="1"/>
          </p:cNvSpPr>
          <p:nvPr/>
        </p:nvSpPr>
        <p:spPr bwMode="auto">
          <a:xfrm>
            <a:off x="395288" y="549275"/>
            <a:ext cx="8064500" cy="5222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de-DE" altLang="de-DE" sz="2800" b="1" dirty="0" smtClean="0">
                <a:solidFill>
                  <a:schemeClr val="bg1"/>
                </a:solidFill>
              </a:rPr>
              <a:t>Prävalenzen nach Art des Glücksspiels</a:t>
            </a:r>
          </a:p>
        </p:txBody>
      </p:sp>
      <p:graphicFrame>
        <p:nvGraphicFramePr>
          <p:cNvPr id="3" name="Tabelle 2"/>
          <p:cNvGraphicFramePr>
            <a:graphicFrameLocks noGrp="1"/>
          </p:cNvGraphicFramePr>
          <p:nvPr/>
        </p:nvGraphicFramePr>
        <p:xfrm>
          <a:off x="395288" y="1412875"/>
          <a:ext cx="8229600" cy="4967292"/>
        </p:xfrm>
        <a:graphic>
          <a:graphicData uri="http://schemas.openxmlformats.org/drawingml/2006/table">
            <a:tbl>
              <a:tblPr firstRow="1" firstCol="1" bandRow="1">
                <a:tableStyleId>{0660B408-B3CF-4A94-85FC-2B1E0A45F4A2}</a:tableStyleId>
              </a:tblPr>
              <a:tblGrid>
                <a:gridCol w="3475014"/>
                <a:gridCol w="1288740"/>
                <a:gridCol w="1015711"/>
                <a:gridCol w="1297909"/>
                <a:gridCol w="1152226"/>
              </a:tblGrid>
              <a:tr h="413941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7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Spielteilnahme 2009</a:t>
                      </a:r>
                      <a:endParaRPr lang="de-DE" sz="17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7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Spielteilnahme 2015</a:t>
                      </a:r>
                      <a:endParaRPr lang="de-DE" sz="17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413941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b="1" i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12-Monate</a:t>
                      </a:r>
                      <a:endParaRPr lang="de-DE" sz="1400" b="1" i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b="1" i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30-Tage</a:t>
                      </a:r>
                      <a:endParaRPr lang="de-DE" sz="1400" b="1" i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b="1" i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12-Monate</a:t>
                      </a:r>
                      <a:endParaRPr lang="de-DE" sz="1400" b="1" i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b="1" i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30-Tage</a:t>
                      </a:r>
                      <a:endParaRPr lang="de-DE" sz="1400" b="1" i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13941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Lotto 6 aus 45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34,0%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18,6%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itchFamily="34" charset="0"/>
                          <a:cs typeface="Arial" pitchFamily="34" charset="0"/>
                        </a:rPr>
                        <a:t>33,0%</a:t>
                      </a:r>
                      <a:endParaRPr lang="de-DE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20,3%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13941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Euromillionen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itchFamily="34" charset="0"/>
                          <a:cs typeface="Arial" pitchFamily="34" charset="0"/>
                        </a:rPr>
                        <a:t>9,0%</a:t>
                      </a:r>
                      <a:endParaRPr lang="de-DE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3,9%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13,2%</a:t>
                      </a:r>
                      <a:endParaRPr lang="de-DE" sz="14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8,2%</a:t>
                      </a:r>
                      <a:endParaRPr lang="de-DE" sz="14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13941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Rubbellose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itchFamily="34" charset="0"/>
                          <a:cs typeface="Arial" pitchFamily="34" charset="0"/>
                        </a:rPr>
                        <a:t>7,8%</a:t>
                      </a:r>
                      <a:endParaRPr lang="de-DE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3,4%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8,7%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4,1%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13941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Joker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itchFamily="34" charset="0"/>
                          <a:cs typeface="Arial" pitchFamily="34" charset="0"/>
                        </a:rPr>
                        <a:t>10,9%</a:t>
                      </a:r>
                      <a:endParaRPr lang="de-DE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itchFamily="34" charset="0"/>
                          <a:cs typeface="Arial" pitchFamily="34" charset="0"/>
                        </a:rPr>
                        <a:t>6,2%</a:t>
                      </a:r>
                      <a:endParaRPr lang="de-DE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14,3%</a:t>
                      </a:r>
                      <a:endParaRPr lang="de-DE" sz="14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9,1%</a:t>
                      </a:r>
                      <a:endParaRPr lang="de-DE" sz="14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13941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andere Lotteriespiele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itchFamily="34" charset="0"/>
                          <a:cs typeface="Arial" pitchFamily="34" charset="0"/>
                        </a:rPr>
                        <a:t>1,5%</a:t>
                      </a:r>
                      <a:endParaRPr lang="de-DE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itchFamily="34" charset="0"/>
                          <a:cs typeface="Arial" pitchFamily="34" charset="0"/>
                        </a:rPr>
                        <a:t>0,7%</a:t>
                      </a:r>
                      <a:endParaRPr lang="de-DE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1,6%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1,0%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13941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Sportwetten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itchFamily="34" charset="0"/>
                          <a:cs typeface="Arial" pitchFamily="34" charset="0"/>
                        </a:rPr>
                        <a:t>2,8%</a:t>
                      </a:r>
                      <a:endParaRPr lang="de-DE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itchFamily="34" charset="0"/>
                          <a:cs typeface="Arial" pitchFamily="34" charset="0"/>
                        </a:rPr>
                        <a:t>1,7%</a:t>
                      </a:r>
                      <a:endParaRPr lang="de-DE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3,6%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2,4%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13941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klassische </a:t>
                      </a:r>
                      <a:r>
                        <a:rPr lang="de-D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Casinospiele </a:t>
                      </a: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(</a:t>
                      </a:r>
                      <a:r>
                        <a:rPr lang="de-D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Roulette </a:t>
                      </a: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etc.)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itchFamily="34" charset="0"/>
                          <a:cs typeface="Arial" pitchFamily="34" charset="0"/>
                        </a:rPr>
                        <a:t>4,9%</a:t>
                      </a:r>
                      <a:endParaRPr lang="de-DE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itchFamily="34" charset="0"/>
                          <a:cs typeface="Arial" pitchFamily="34" charset="0"/>
                        </a:rPr>
                        <a:t>1,6%</a:t>
                      </a:r>
                      <a:endParaRPr lang="de-DE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4,0%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0,9%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13941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Automaten außerhalb </a:t>
                      </a:r>
                      <a:r>
                        <a:rPr lang="de-D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Casinos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itchFamily="34" charset="0"/>
                          <a:cs typeface="Arial" pitchFamily="34" charset="0"/>
                        </a:rPr>
                        <a:t>1,2%</a:t>
                      </a:r>
                      <a:endParaRPr lang="de-DE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itchFamily="34" charset="0"/>
                          <a:cs typeface="Arial" pitchFamily="34" charset="0"/>
                        </a:rPr>
                        <a:t>0,4%</a:t>
                      </a:r>
                      <a:endParaRPr lang="de-DE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itchFamily="34" charset="0"/>
                          <a:cs typeface="Arial" pitchFamily="34" charset="0"/>
                        </a:rPr>
                        <a:t>1,0%</a:t>
                      </a:r>
                      <a:endParaRPr lang="de-DE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0,6%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13941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Automaten innerhalb </a:t>
                      </a:r>
                      <a:r>
                        <a:rPr lang="de-D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Casinos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itchFamily="34" charset="0"/>
                          <a:cs typeface="Arial" pitchFamily="34" charset="0"/>
                        </a:rPr>
                        <a:t>0,6%</a:t>
                      </a:r>
                      <a:endParaRPr lang="de-DE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itchFamily="34" charset="0"/>
                          <a:cs typeface="Arial" pitchFamily="34" charset="0"/>
                        </a:rPr>
                        <a:t>0,1%</a:t>
                      </a:r>
                      <a:endParaRPr lang="de-DE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itchFamily="34" charset="0"/>
                          <a:cs typeface="Arial" pitchFamily="34" charset="0"/>
                        </a:rPr>
                        <a:t>0,5%</a:t>
                      </a:r>
                      <a:endParaRPr lang="de-DE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0,2%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13941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Sonstige Glücksspiele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0,9%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0,4%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0,4%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0,3%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4716016" y="6525344"/>
            <a:ext cx="39604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AT" sz="1400" i="1" dirty="0" err="1" smtClean="0"/>
              <a:t>J.Kalke</a:t>
            </a:r>
            <a:r>
              <a:rPr lang="de-AT" sz="1400" i="1" dirty="0" smtClean="0"/>
              <a:t>, F.M. Wurst et al. 2015</a:t>
            </a:r>
            <a:endParaRPr lang="de-AT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7"/>
          <p:cNvSpPr txBox="1">
            <a:spLocks noChangeArrowheads="1"/>
          </p:cNvSpPr>
          <p:nvPr/>
        </p:nvSpPr>
        <p:spPr bwMode="auto">
          <a:xfrm>
            <a:off x="899592" y="764704"/>
            <a:ext cx="7343775" cy="8921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800" b="1" dirty="0"/>
              <a:t>Glücksspielverhalten nach Spielmotiven </a:t>
            </a:r>
            <a:r>
              <a:rPr lang="de-DE" altLang="de-DE" sz="2400" b="1" dirty="0"/>
              <a:t>(GMQ, Ø-Wert)</a:t>
            </a:r>
          </a:p>
        </p:txBody>
      </p:sp>
      <p:graphicFrame>
        <p:nvGraphicFramePr>
          <p:cNvPr id="3" name="Tabelle 2"/>
          <p:cNvGraphicFramePr>
            <a:graphicFrameLocks noGrp="1"/>
          </p:cNvGraphicFramePr>
          <p:nvPr/>
        </p:nvGraphicFramePr>
        <p:xfrm>
          <a:off x="395536" y="2132856"/>
          <a:ext cx="8229599" cy="3348036"/>
        </p:xfrm>
        <a:graphic>
          <a:graphicData uri="http://schemas.openxmlformats.org/drawingml/2006/table">
            <a:tbl>
              <a:tblPr firstRow="1" firstCol="1" bandRow="1">
                <a:tableStyleId>{16D9F66E-5EB9-4882-86FB-DCBF35E3C3E4}</a:tableStyleId>
              </a:tblPr>
              <a:tblGrid>
                <a:gridCol w="2808312"/>
                <a:gridCol w="1584176"/>
                <a:gridCol w="1142740"/>
                <a:gridCol w="1423721"/>
                <a:gridCol w="1270650"/>
              </a:tblGrid>
              <a:tr h="558006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itchFamily="34" charset="0"/>
                          <a:cs typeface="Arial" pitchFamily="34" charset="0"/>
                        </a:rPr>
                        <a:t>unproblematisch</a:t>
                      </a:r>
                      <a:endParaRPr lang="de-DE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itchFamily="34" charset="0"/>
                          <a:cs typeface="Arial" pitchFamily="34" charset="0"/>
                        </a:rPr>
                        <a:t>riskant</a:t>
                      </a:r>
                      <a:endParaRPr lang="de-DE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itchFamily="34" charset="0"/>
                          <a:cs typeface="Arial" pitchFamily="34" charset="0"/>
                        </a:rPr>
                        <a:t>problematisch</a:t>
                      </a:r>
                      <a:endParaRPr lang="de-DE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itchFamily="34" charset="0"/>
                          <a:cs typeface="Arial" pitchFamily="34" charset="0"/>
                        </a:rPr>
                        <a:t>pathologisch</a:t>
                      </a:r>
                      <a:endParaRPr lang="de-DE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50" marR="44450" marT="0" marB="0" anchor="ctr"/>
                </a:tc>
              </a:tr>
              <a:tr h="558006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Steigerung positiver Emotionen 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itchFamily="34" charset="0"/>
                          <a:cs typeface="Arial" pitchFamily="34" charset="0"/>
                        </a:rPr>
                        <a:t>8,5</a:t>
                      </a:r>
                      <a:endParaRPr lang="de-DE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itchFamily="34" charset="0"/>
                          <a:cs typeface="Arial" pitchFamily="34" charset="0"/>
                        </a:rPr>
                        <a:t>10,8</a:t>
                      </a:r>
                      <a:endParaRPr lang="de-DE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itchFamily="34" charset="0"/>
                          <a:cs typeface="Arial" pitchFamily="34" charset="0"/>
                        </a:rPr>
                        <a:t>12,9</a:t>
                      </a:r>
                      <a:endParaRPr lang="de-DE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itchFamily="34" charset="0"/>
                          <a:cs typeface="Arial" pitchFamily="34" charset="0"/>
                        </a:rPr>
                        <a:t>14,6</a:t>
                      </a:r>
                      <a:endParaRPr lang="de-DE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50" marR="44450" marT="0" marB="0" anchor="ctr"/>
                </a:tc>
              </a:tr>
              <a:tr h="558006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Soziale Motive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6,9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itchFamily="34" charset="0"/>
                          <a:cs typeface="Arial" pitchFamily="34" charset="0"/>
                        </a:rPr>
                        <a:t>7,8</a:t>
                      </a:r>
                      <a:endParaRPr lang="de-DE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itchFamily="34" charset="0"/>
                          <a:cs typeface="Arial" pitchFamily="34" charset="0"/>
                        </a:rPr>
                        <a:t>8,0</a:t>
                      </a:r>
                      <a:endParaRPr lang="de-DE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itchFamily="34" charset="0"/>
                          <a:cs typeface="Arial" pitchFamily="34" charset="0"/>
                        </a:rPr>
                        <a:t>11,3</a:t>
                      </a:r>
                      <a:endParaRPr lang="de-DE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50" marR="44450" marT="0" marB="0" anchor="ctr"/>
                </a:tc>
              </a:tr>
              <a:tr h="558006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Coping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itchFamily="34" charset="0"/>
                          <a:cs typeface="Arial" pitchFamily="34" charset="0"/>
                        </a:rPr>
                        <a:t>6,7</a:t>
                      </a:r>
                      <a:endParaRPr lang="de-DE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itchFamily="34" charset="0"/>
                          <a:cs typeface="Arial" pitchFamily="34" charset="0"/>
                        </a:rPr>
                        <a:t>7,2</a:t>
                      </a:r>
                      <a:endParaRPr lang="de-DE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itchFamily="34" charset="0"/>
                          <a:cs typeface="Arial" pitchFamily="34" charset="0"/>
                        </a:rPr>
                        <a:t>7,8</a:t>
                      </a:r>
                      <a:endParaRPr lang="de-DE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itchFamily="34" charset="0"/>
                          <a:cs typeface="Arial" pitchFamily="34" charset="0"/>
                        </a:rPr>
                        <a:t>11,4</a:t>
                      </a:r>
                      <a:endParaRPr lang="de-DE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50" marR="44450" marT="0" marB="0" anchor="ctr"/>
                </a:tc>
              </a:tr>
              <a:tr h="558006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(Geldgewinn)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itchFamily="34" charset="0"/>
                          <a:cs typeface="Arial" pitchFamily="34" charset="0"/>
                        </a:rPr>
                        <a:t>3,5</a:t>
                      </a:r>
                      <a:endParaRPr lang="de-DE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itchFamily="34" charset="0"/>
                          <a:cs typeface="Arial" pitchFamily="34" charset="0"/>
                        </a:rPr>
                        <a:t>3,6</a:t>
                      </a:r>
                      <a:endParaRPr lang="de-DE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itchFamily="34" charset="0"/>
                          <a:cs typeface="Arial" pitchFamily="34" charset="0"/>
                        </a:rPr>
                        <a:t>3,7</a:t>
                      </a:r>
                      <a:endParaRPr lang="de-DE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itchFamily="34" charset="0"/>
                          <a:cs typeface="Arial" pitchFamily="34" charset="0"/>
                        </a:rPr>
                        <a:t>3,8</a:t>
                      </a:r>
                      <a:endParaRPr lang="de-DE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50" marR="44450" marT="0" marB="0" anchor="ctr"/>
                </a:tc>
              </a:tr>
              <a:tr h="558006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N (gewichtet)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1.061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167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47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61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31791" name="Textfeld 3"/>
          <p:cNvSpPr txBox="1">
            <a:spLocks noChangeArrowheads="1"/>
          </p:cNvSpPr>
          <p:nvPr/>
        </p:nvSpPr>
        <p:spPr bwMode="auto">
          <a:xfrm>
            <a:off x="395536" y="5661248"/>
            <a:ext cx="84248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altLang="de-DE" sz="1600" dirty="0"/>
              <a:t>Skala je Item: von 1 „(fast) nie“ bis 4 „(fast) immer“; jede Oberkategorie besteht aus </a:t>
            </a:r>
            <a:r>
              <a:rPr lang="de-DE" altLang="de-DE" sz="1600" dirty="0" smtClean="0"/>
              <a:t>           5 </a:t>
            </a:r>
            <a:r>
              <a:rPr lang="de-DE" altLang="de-DE" sz="1600" dirty="0" err="1"/>
              <a:t>Subitems</a:t>
            </a:r>
            <a:r>
              <a:rPr lang="de-DE" altLang="de-DE" sz="1600" dirty="0"/>
              <a:t>; Geldgewinn ist ein separates Item, das nicht direkt zum GMQ gehört.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467544" y="6309320"/>
            <a:ext cx="396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600" i="1" dirty="0" err="1" smtClean="0"/>
              <a:t>J.Kalke</a:t>
            </a:r>
            <a:r>
              <a:rPr lang="de-AT" sz="1600" i="1" dirty="0" smtClean="0"/>
              <a:t>, </a:t>
            </a:r>
            <a:r>
              <a:rPr lang="de-AT" sz="1600" i="1" dirty="0" err="1" smtClean="0"/>
              <a:t>F.M.Wurst</a:t>
            </a:r>
            <a:r>
              <a:rPr lang="de-AT" sz="1600" i="1" dirty="0" smtClean="0"/>
              <a:t> et al. 2015</a:t>
            </a:r>
            <a:endParaRPr lang="de-AT" sz="16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/>
          </p:cNvSpPr>
          <p:nvPr>
            <p:ph type="body" idx="4294967295"/>
          </p:nvPr>
        </p:nvSpPr>
        <p:spPr>
          <a:xfrm>
            <a:off x="0" y="1628800"/>
            <a:ext cx="9144000" cy="4032448"/>
          </a:xfrm>
          <a:prstGeom prst="rect">
            <a:avLst/>
          </a:prstGeom>
          <a:solidFill>
            <a:srgbClr val="63989B"/>
          </a:solidFill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de-DE" altLang="de-DE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		</a:t>
            </a:r>
          </a:p>
          <a:p>
            <a:pPr eaLnBrk="1" hangingPunct="1">
              <a:buFontTx/>
              <a:buNone/>
            </a:pPr>
            <a:r>
              <a:rPr lang="de-DE" altLang="de-DE" sz="65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		Akzeptanz</a:t>
            </a:r>
            <a:r>
              <a:rPr lang="de-DE" altLang="de-DE" sz="6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von 			Präventions-</a:t>
            </a:r>
          </a:p>
          <a:p>
            <a:pPr eaLnBrk="1" hangingPunct="1">
              <a:buFontTx/>
              <a:buNone/>
            </a:pPr>
            <a:r>
              <a:rPr lang="de-DE" altLang="de-DE" sz="6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		maßnahmen</a:t>
            </a:r>
          </a:p>
          <a:p>
            <a:pPr eaLnBrk="1" hangingPunct="1">
              <a:buFontTx/>
              <a:buNone/>
            </a:pPr>
            <a:endParaRPr lang="de-DE" altLang="de-DE" sz="60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1403648" y="386680"/>
            <a:ext cx="6335713" cy="9540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800" b="1" dirty="0">
                <a:solidFill>
                  <a:schemeClr val="bg2">
                    <a:lumMod val="10000"/>
                  </a:schemeClr>
                </a:solidFill>
              </a:rPr>
              <a:t>Zustimmung zu Präventionsmaßnahmen (I)</a:t>
            </a:r>
          </a:p>
        </p:txBody>
      </p:sp>
      <p:graphicFrame>
        <p:nvGraphicFramePr>
          <p:cNvPr id="2" name="Tabelle 1"/>
          <p:cNvGraphicFramePr>
            <a:graphicFrameLocks noGrp="1"/>
          </p:cNvGraphicFramePr>
          <p:nvPr/>
        </p:nvGraphicFramePr>
        <p:xfrm>
          <a:off x="468313" y="1390650"/>
          <a:ext cx="8280400" cy="5110162"/>
        </p:xfrm>
        <a:graphic>
          <a:graphicData uri="http://schemas.openxmlformats.org/drawingml/2006/table">
            <a:tbl>
              <a:tblPr firstRow="1" firstCol="1" bandRow="1">
                <a:tableStyleId>{16D9F66E-5EB9-4882-86FB-DCBF35E3C3E4}</a:tableStyleId>
              </a:tblPr>
              <a:tblGrid>
                <a:gridCol w="4104199"/>
                <a:gridCol w="1079608"/>
                <a:gridCol w="1080120"/>
                <a:gridCol w="1048657"/>
                <a:gridCol w="967816"/>
              </a:tblGrid>
              <a:tr h="1362740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6" marR="601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Alle</a:t>
                      </a:r>
                      <a:b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de-D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Befragten </a:t>
                      </a: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2009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6" marR="601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Alle</a:t>
                      </a:r>
                      <a:b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de-D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Befragten </a:t>
                      </a: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2015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6" marR="601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Alle</a:t>
                      </a:r>
                      <a:b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de-D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Spieler </a:t>
                      </a: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2009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6" marR="601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Alle</a:t>
                      </a:r>
                      <a:b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de-D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Spieler </a:t>
                      </a: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2015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6" marR="60186" marT="0" marB="0" anchor="ctr"/>
                </a:tc>
              </a:tr>
              <a:tr h="47920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Teilnahme generell erst ab 18 Jahren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6" marR="601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89%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6" marR="601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89%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6" marR="601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88%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6" marR="601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89%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6" marR="60186" marT="0" marB="0" anchor="ctr"/>
                </a:tc>
              </a:tr>
              <a:tr h="47920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Spielartübergreifende </a:t>
                      </a: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Sperre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6" marR="601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/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6" marR="601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83%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6" marR="601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/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6" marR="601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84%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6" marR="60186" marT="0" marB="0" anchor="ctr"/>
                </a:tc>
              </a:tr>
              <a:tr h="47920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Reduzierung der Werbung für Spielangebote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6" marR="601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66%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6" marR="601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71%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6" marR="601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58%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6" marR="601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63%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6" marR="60186" marT="0" marB="0" anchor="ctr"/>
                </a:tc>
              </a:tr>
              <a:tr h="678429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Namentliche Registrierung der Spieler in Casinos, Spielhallen und im Internet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6" marR="601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57%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6" marR="601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63%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6" marR="601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58%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6" marR="601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64%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6" marR="60186" marT="0" marB="0" anchor="ctr"/>
                </a:tc>
              </a:tr>
              <a:tr h="576108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Verbot von Glücksspielangeboten in Gaststätten und Tankstellen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6" marR="601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59%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6" marR="601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63%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6" marR="601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55%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6" marR="601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57%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6" marR="60186" marT="0" marB="0" anchor="ctr"/>
                </a:tc>
              </a:tr>
              <a:tr h="57607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Anhebung der Steuern und Abgaben für das Betreiben von Glücksspielen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79" marR="601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57%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79" marR="601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61%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79" marR="601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46%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79" marR="601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52%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79" marR="60179" marT="0" marB="0" anchor="ctr"/>
                </a:tc>
              </a:tr>
              <a:tr h="47920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N (gewichtet)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6" marR="601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itchFamily="34" charset="0"/>
                          <a:cs typeface="Arial" pitchFamily="34" charset="0"/>
                        </a:rPr>
                        <a:t>6.172</a:t>
                      </a:r>
                      <a:endParaRPr lang="de-DE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6" marR="601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9.805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6" marR="601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2.583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6" marR="601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4.054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6" marR="60186" marT="0" marB="0" anchor="ctr"/>
                </a:tc>
              </a:tr>
            </a:tbl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4788024" y="6525344"/>
            <a:ext cx="39604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AT" sz="1400" i="1" dirty="0" err="1" smtClean="0"/>
              <a:t>J.Kalke</a:t>
            </a:r>
            <a:r>
              <a:rPr lang="de-AT" sz="1400" i="1" dirty="0" smtClean="0"/>
              <a:t>, </a:t>
            </a:r>
            <a:r>
              <a:rPr lang="de-AT" sz="1400" i="1" dirty="0" err="1" smtClean="0"/>
              <a:t>F.M.Wurst</a:t>
            </a:r>
            <a:r>
              <a:rPr lang="de-AT" sz="1400" i="1" dirty="0" smtClean="0"/>
              <a:t> et al. 2015</a:t>
            </a:r>
            <a:endParaRPr lang="de-AT" sz="14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1403648" y="277813"/>
            <a:ext cx="6335713" cy="9540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800" b="1" dirty="0">
                <a:solidFill>
                  <a:schemeClr val="bg2">
                    <a:lumMod val="10000"/>
                  </a:schemeClr>
                </a:solidFill>
              </a:rPr>
              <a:t>Zustimmung zu Präventionsmaßnahmen (II)</a:t>
            </a:r>
          </a:p>
        </p:txBody>
      </p:sp>
      <p:graphicFrame>
        <p:nvGraphicFramePr>
          <p:cNvPr id="2" name="Tabelle 1"/>
          <p:cNvGraphicFramePr>
            <a:graphicFrameLocks noGrp="1"/>
          </p:cNvGraphicFramePr>
          <p:nvPr/>
        </p:nvGraphicFramePr>
        <p:xfrm>
          <a:off x="468313" y="1484313"/>
          <a:ext cx="7991475" cy="4951413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4031735"/>
                <a:gridCol w="1079929"/>
                <a:gridCol w="1011717"/>
                <a:gridCol w="934047"/>
                <a:gridCol w="934047"/>
              </a:tblGrid>
              <a:tr h="124469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79" marR="601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Alle</a:t>
                      </a:r>
                      <a:b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de-D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Befragten </a:t>
                      </a: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2009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79" marR="601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Alle</a:t>
                      </a:r>
                      <a:b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de-D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Befragten </a:t>
                      </a: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2015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79" marR="601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Alle</a:t>
                      </a:r>
                      <a:b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de-D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Spieler </a:t>
                      </a: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2009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79" marR="601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Alle</a:t>
                      </a:r>
                      <a:b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de-D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Spieler </a:t>
                      </a: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2015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79" marR="60179" marT="0" marB="0" anchor="ctr"/>
                </a:tc>
              </a:tr>
              <a:tr h="43772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Reduzierung der </a:t>
                      </a:r>
                      <a:r>
                        <a:rPr lang="de-D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Spielangebote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79" marR="601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itchFamily="34" charset="0"/>
                          <a:cs typeface="Arial" pitchFamily="34" charset="0"/>
                        </a:rPr>
                        <a:t>53%</a:t>
                      </a:r>
                      <a:endParaRPr lang="de-DE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79" marR="601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61%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79" marR="601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47%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79" marR="601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52%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79" marR="60179" marT="0" marB="0" anchor="ctr"/>
                </a:tc>
              </a:tr>
              <a:tr h="642659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Zugang für Internetspiele nur über Chipkarte, USB-Stick oder Ähnliches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79" marR="601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itchFamily="34" charset="0"/>
                          <a:cs typeface="Arial" pitchFamily="34" charset="0"/>
                        </a:rPr>
                        <a:t>64%</a:t>
                      </a:r>
                      <a:endParaRPr lang="de-DE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79" marR="601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58%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79" marR="601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itchFamily="34" charset="0"/>
                          <a:cs typeface="Arial" pitchFamily="34" charset="0"/>
                        </a:rPr>
                        <a:t>60%</a:t>
                      </a:r>
                      <a:endParaRPr lang="de-DE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79" marR="601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56%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79" marR="60179" marT="0" marB="0" anchor="ctr"/>
                </a:tc>
              </a:tr>
              <a:tr h="43772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Beschränkung der Zugangszeiten 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79" marR="601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itchFamily="34" charset="0"/>
                          <a:cs typeface="Arial" pitchFamily="34" charset="0"/>
                        </a:rPr>
                        <a:t>55%</a:t>
                      </a:r>
                      <a:endParaRPr lang="de-DE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79" marR="601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58%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79" marR="601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itchFamily="34" charset="0"/>
                          <a:cs typeface="Arial" pitchFamily="34" charset="0"/>
                        </a:rPr>
                        <a:t>46%</a:t>
                      </a:r>
                      <a:endParaRPr lang="de-DE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79" marR="601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51%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79" marR="60179" marT="0" marB="0" anchor="ctr"/>
                </a:tc>
              </a:tr>
              <a:tr h="43772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Verbot von Glücks-/Geldspielautomaten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79" marR="601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itchFamily="34" charset="0"/>
                          <a:cs typeface="Arial" pitchFamily="34" charset="0"/>
                        </a:rPr>
                        <a:t>/</a:t>
                      </a:r>
                      <a:endParaRPr lang="de-DE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79" marR="601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56%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79" marR="601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itchFamily="34" charset="0"/>
                          <a:cs typeface="Arial" pitchFamily="34" charset="0"/>
                        </a:rPr>
                        <a:t>/</a:t>
                      </a:r>
                      <a:endParaRPr lang="de-DE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79" marR="601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53%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79" marR="60179" marT="0" marB="0" anchor="ctr"/>
                </a:tc>
              </a:tr>
              <a:tr h="43772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Spielverbot im Internet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79" marR="601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itchFamily="34" charset="0"/>
                          <a:cs typeface="Arial" pitchFamily="34" charset="0"/>
                        </a:rPr>
                        <a:t>54%</a:t>
                      </a:r>
                      <a:endParaRPr lang="de-DE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79" marR="601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53%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79" marR="601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itchFamily="34" charset="0"/>
                          <a:cs typeface="Arial" pitchFamily="34" charset="0"/>
                        </a:rPr>
                        <a:t>50%</a:t>
                      </a:r>
                      <a:endParaRPr lang="de-DE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79" marR="601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48%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79" marR="60179" marT="0" marB="0" anchor="ctr"/>
                </a:tc>
              </a:tr>
              <a:tr h="43772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Staatliches Glücksspielmonopol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7" marR="601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/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7" marR="601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48%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7" marR="601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/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7" marR="601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45%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7" marR="60187" marT="0" marB="0" anchor="ctr"/>
                </a:tc>
              </a:tr>
              <a:tr h="43772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Verbot des Ausschanks von Alkohol in den Spielstätten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7" marR="601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53%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7" marR="601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46%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7" marR="601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48%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7" marR="601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40%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7" marR="60187" marT="0" marB="0" anchor="ctr"/>
                </a:tc>
              </a:tr>
              <a:tr h="43772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N (gewichtet)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79" marR="601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itchFamily="34" charset="0"/>
                          <a:cs typeface="Arial" pitchFamily="34" charset="0"/>
                        </a:rPr>
                        <a:t>6.172</a:t>
                      </a:r>
                      <a:endParaRPr lang="de-DE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79" marR="601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9.923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79" marR="601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itchFamily="34" charset="0"/>
                          <a:cs typeface="Arial" pitchFamily="34" charset="0"/>
                        </a:rPr>
                        <a:t>2.583</a:t>
                      </a:r>
                      <a:endParaRPr lang="de-DE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79" marR="601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4.054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79" marR="60179" marT="0" marB="0" anchor="ctr"/>
                </a:tc>
              </a:tr>
            </a:tbl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4499992" y="6519446"/>
            <a:ext cx="39604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AT" sz="1400" i="1" dirty="0" err="1" smtClean="0"/>
              <a:t>J.Kalke</a:t>
            </a:r>
            <a:r>
              <a:rPr lang="de-AT" sz="1400" i="1" dirty="0" smtClean="0"/>
              <a:t>, </a:t>
            </a:r>
            <a:r>
              <a:rPr lang="de-AT" sz="1400" i="1" dirty="0" err="1" smtClean="0"/>
              <a:t>F.M.Wurst</a:t>
            </a:r>
            <a:r>
              <a:rPr lang="de-AT" sz="1400" i="1" dirty="0" smtClean="0"/>
              <a:t> et al. 2015</a:t>
            </a:r>
            <a:endParaRPr lang="de-AT" sz="14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539552" y="458688"/>
            <a:ext cx="7921625" cy="9540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800" b="1" dirty="0">
                <a:solidFill>
                  <a:schemeClr val="bg2">
                    <a:lumMod val="10000"/>
                  </a:schemeClr>
                </a:solidFill>
              </a:rPr>
              <a:t>Zustimmung zu Präventionsmaßnahmen – nach Spielverhalten (I)</a:t>
            </a:r>
          </a:p>
        </p:txBody>
      </p:sp>
      <p:graphicFrame>
        <p:nvGraphicFramePr>
          <p:cNvPr id="2" name="Tabelle 1"/>
          <p:cNvGraphicFramePr>
            <a:graphicFrameLocks noGrp="1"/>
          </p:cNvGraphicFramePr>
          <p:nvPr/>
        </p:nvGraphicFramePr>
        <p:xfrm>
          <a:off x="468313" y="1532156"/>
          <a:ext cx="8136135" cy="4849172"/>
        </p:xfrm>
        <a:graphic>
          <a:graphicData uri="http://schemas.openxmlformats.org/drawingml/2006/table">
            <a:tbl>
              <a:tblPr firstRow="1" firstCol="1" bandRow="1">
                <a:tableStyleId>{16D9F66E-5EB9-4882-86FB-DCBF35E3C3E4}</a:tableStyleId>
              </a:tblPr>
              <a:tblGrid>
                <a:gridCol w="4679708"/>
                <a:gridCol w="1800183"/>
                <a:gridCol w="1656244"/>
              </a:tblGrid>
              <a:tr h="742206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5" marR="601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sozial/riskant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5" marR="601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problematisch /</a:t>
                      </a:r>
                    </a:p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pathologisch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5" marR="60185" marT="0" marB="0" anchor="ctr"/>
                </a:tc>
              </a:tr>
              <a:tr h="479142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Teilnahme generell erst ab 18 Jahren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5" marR="601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90%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9" marR="685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64%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9" marR="68579" marT="0" marB="0" anchor="ctr"/>
                </a:tc>
              </a:tr>
              <a:tr h="479142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spielartübergreifende Sperre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5" marR="601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85%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9" marR="685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58%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9" marR="68579" marT="0" marB="0" anchor="ctr"/>
                </a:tc>
              </a:tr>
              <a:tr h="479142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Reduzierung der Werbung für Spielangebote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5" marR="601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64%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9" marR="685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48%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9" marR="68579" marT="0" marB="0" anchor="ctr"/>
                </a:tc>
              </a:tr>
              <a:tr h="750452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Namentliche Registrierung der Spieler in Casinos, Spielhallen und im Internet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5" marR="601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65%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9" marR="685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27%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9" marR="68579" marT="0" marB="0" anchor="ctr"/>
                </a:tc>
              </a:tr>
              <a:tr h="71997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Verbot von Glücksspielangeboten in Gaststätten und Tankstellen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5" marR="601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58%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9" marR="685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36%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9" marR="68579" marT="0" marB="0" anchor="ctr"/>
                </a:tc>
              </a:tr>
              <a:tr h="71997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Anhebung der Steuern und Abgaben für das Betreiben von Glücksspielen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78" marR="601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53%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9" marR="685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21%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9" marR="68579" marT="0" marB="0" anchor="ctr"/>
                </a:tc>
              </a:tr>
              <a:tr h="479142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N (gewichtet)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85" marR="601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3.947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9" marR="685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107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9" marR="68579" marT="0" marB="0" anchor="ctr"/>
                </a:tc>
              </a:tr>
            </a:tbl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4644008" y="6433591"/>
            <a:ext cx="39604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AT" sz="1400" i="1" dirty="0" err="1" smtClean="0"/>
              <a:t>J.Kalke</a:t>
            </a:r>
            <a:r>
              <a:rPr lang="de-AT" sz="1400" i="1" dirty="0" smtClean="0"/>
              <a:t>, </a:t>
            </a:r>
            <a:r>
              <a:rPr lang="de-AT" sz="1400" i="1" dirty="0" err="1" smtClean="0"/>
              <a:t>F.M.Wurst</a:t>
            </a:r>
            <a:r>
              <a:rPr lang="de-AT" sz="1400" i="1" dirty="0" smtClean="0"/>
              <a:t> et al. 2015</a:t>
            </a:r>
            <a:endParaRPr lang="de-AT" sz="14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827484" y="458689"/>
            <a:ext cx="7200900" cy="9540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800" b="1" dirty="0">
                <a:solidFill>
                  <a:schemeClr val="bg2">
                    <a:lumMod val="10000"/>
                  </a:schemeClr>
                </a:solidFill>
              </a:rPr>
              <a:t>Zustimmung zu Präventionsmaßnahmen – nach Spielverhalten (II)</a:t>
            </a:r>
          </a:p>
        </p:txBody>
      </p:sp>
      <p:graphicFrame>
        <p:nvGraphicFramePr>
          <p:cNvPr id="2" name="Tabelle 1"/>
          <p:cNvGraphicFramePr>
            <a:graphicFrameLocks noGrp="1"/>
          </p:cNvGraphicFramePr>
          <p:nvPr/>
        </p:nvGraphicFramePr>
        <p:xfrm>
          <a:off x="468313" y="1484313"/>
          <a:ext cx="8424167" cy="4951413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5039791"/>
                <a:gridCol w="1728192"/>
                <a:gridCol w="1656184"/>
              </a:tblGrid>
              <a:tr h="124469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73" marR="60173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kern="1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sozial/riskant</a:t>
                      </a:r>
                    </a:p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73" marR="60173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kern="1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problematisch / pathologisch</a:t>
                      </a:r>
                    </a:p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73" marR="60173" marT="0" marB="0" anchor="ctr"/>
                </a:tc>
              </a:tr>
              <a:tr h="43772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Reduzierung der </a:t>
                      </a:r>
                      <a:r>
                        <a:rPr lang="de-D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Spielangebote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73" marR="6017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53%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4" marR="685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39%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4" marR="68574" marT="0" marB="0" anchor="ctr"/>
                </a:tc>
              </a:tr>
              <a:tr h="642659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Zugang für Internetspiele nur über Chipkarte, USB-Stick oder Ähnliches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73" marR="6017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57%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4" marR="685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24%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4" marR="68574" marT="0" marB="0" anchor="ctr"/>
                </a:tc>
              </a:tr>
              <a:tr h="43772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Beschränkung der Zugangszeiten 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73" marR="6017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52%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4" marR="685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18%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4" marR="68574" marT="0" marB="0" anchor="ctr"/>
                </a:tc>
              </a:tr>
              <a:tr h="43772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Verbot von Glücks-/Geldspielautomaten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73" marR="6017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itchFamily="34" charset="0"/>
                          <a:cs typeface="Arial" pitchFamily="34" charset="0"/>
                        </a:rPr>
                        <a:t>54%</a:t>
                      </a:r>
                      <a:endParaRPr lang="de-DE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4" marR="685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24%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4" marR="68574" marT="0" marB="0" anchor="ctr"/>
                </a:tc>
              </a:tr>
              <a:tr h="43772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Spielverbot im Internet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73" marR="6017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49%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4" marR="685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24%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4" marR="68574" marT="0" marB="0" anchor="ctr"/>
                </a:tc>
              </a:tr>
              <a:tr h="4377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Staatliches Glücksspielmonopol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73" marR="6017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itchFamily="34" charset="0"/>
                          <a:cs typeface="Arial" pitchFamily="34" charset="0"/>
                        </a:rPr>
                        <a:t>45%</a:t>
                      </a:r>
                      <a:endParaRPr lang="de-DE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4" marR="685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45%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4" marR="68574" marT="0" marB="0" anchor="ctr"/>
                </a:tc>
              </a:tr>
              <a:tr h="4377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Verbot des Ausschanks von Alkohol in den Spielstät</a:t>
                      </a:r>
                      <a:r>
                        <a:rPr lang="de-DE" sz="1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ten</a:t>
                      </a:r>
                      <a:endParaRPr lang="de-DE" sz="12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4" marR="685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  <a:latin typeface="Arial" pitchFamily="34" charset="0"/>
                          <a:cs typeface="Arial" pitchFamily="34" charset="0"/>
                        </a:rPr>
                        <a:t>23%</a:t>
                      </a:r>
                      <a:endParaRPr lang="de-DE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4" marR="685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41%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4" marR="68574" marT="0" marB="0" anchor="ctr"/>
                </a:tc>
              </a:tr>
              <a:tr h="43772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N (gewichtet)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0173" marR="6017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3.947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4" marR="685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107</a:t>
                      </a:r>
                      <a:endParaRPr lang="de-DE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4" marR="68574" marT="0" marB="0" anchor="ctr"/>
                </a:tc>
              </a:tr>
            </a:tbl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4932040" y="6525344"/>
            <a:ext cx="39604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AT" sz="1400" i="1" dirty="0" err="1" smtClean="0"/>
              <a:t>J.Kalke</a:t>
            </a:r>
            <a:r>
              <a:rPr lang="de-AT" sz="1400" i="1" dirty="0" smtClean="0"/>
              <a:t>, </a:t>
            </a:r>
            <a:r>
              <a:rPr lang="de-AT" sz="1400" i="1" dirty="0" err="1" smtClean="0"/>
              <a:t>F.M.Wurst</a:t>
            </a:r>
            <a:r>
              <a:rPr lang="de-AT" sz="1400" i="1" dirty="0" smtClean="0"/>
              <a:t> et al. 2015</a:t>
            </a:r>
            <a:endParaRPr lang="de-AT" sz="14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1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eaLnBrk="1" hangingPunct="1"/>
            <a:r>
              <a:rPr lang="de-DE" altLang="de-DE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Fazit/Ausblick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340768"/>
            <a:ext cx="8424862" cy="5257354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70000" lnSpcReduction="20000"/>
          </a:bodyPr>
          <a:lstStyle/>
          <a:p>
            <a:pPr eaLnBrk="1" hangingPunct="1">
              <a:spcBef>
                <a:spcPts val="2200"/>
              </a:spcBef>
              <a:buClr>
                <a:schemeClr val="accent2"/>
              </a:buClr>
            </a:pPr>
            <a:r>
              <a:rPr lang="de-DE" altLang="de-DE" sz="2400" dirty="0" smtClean="0">
                <a:latin typeface="Arial" pitchFamily="34" charset="0"/>
                <a:cs typeface="Arial" pitchFamily="34" charset="0"/>
              </a:rPr>
              <a:t>Die </a:t>
            </a:r>
            <a:r>
              <a:rPr lang="de-DE" altLang="de-DE" sz="2400" dirty="0" err="1" smtClean="0">
                <a:latin typeface="Arial" pitchFamily="34" charset="0"/>
                <a:cs typeface="Arial" pitchFamily="34" charset="0"/>
              </a:rPr>
              <a:t>Ergebnissse</a:t>
            </a:r>
            <a:r>
              <a:rPr lang="de-DE" altLang="de-DE" sz="2400" dirty="0" smtClean="0">
                <a:latin typeface="Arial" pitchFamily="34" charset="0"/>
                <a:cs typeface="Arial" pitchFamily="34" charset="0"/>
              </a:rPr>
              <a:t>  zeigen ein „stabiles“ Glücksspielverhalten in der österreichischen Bevölkerung.</a:t>
            </a:r>
          </a:p>
          <a:p>
            <a:pPr eaLnBrk="1" hangingPunct="1">
              <a:spcBef>
                <a:spcPts val="2200"/>
              </a:spcBef>
              <a:buClr>
                <a:schemeClr val="accent2"/>
              </a:buClr>
            </a:pPr>
            <a:r>
              <a:rPr lang="de-DE" altLang="de-DE" sz="2400" dirty="0" smtClean="0">
                <a:latin typeface="Arial" pitchFamily="34" charset="0"/>
                <a:cs typeface="Arial" pitchFamily="34" charset="0"/>
              </a:rPr>
              <a:t>Gut 40% der österreichischen Bevölkerung (14-65 Jahre) haben in den letzten 12 Monaten Glücksspiele um Geld gespielt. </a:t>
            </a:r>
          </a:p>
          <a:p>
            <a:pPr eaLnBrk="1" hangingPunct="1">
              <a:spcBef>
                <a:spcPts val="2200"/>
              </a:spcBef>
              <a:buClr>
                <a:schemeClr val="accent2"/>
              </a:buClr>
            </a:pPr>
            <a:r>
              <a:rPr lang="de-DE" altLang="de-DE" sz="2400" dirty="0" smtClean="0">
                <a:latin typeface="Arial" pitchFamily="34" charset="0"/>
                <a:cs typeface="Arial" pitchFamily="34" charset="0"/>
              </a:rPr>
              <a:t>Größter Risikobereich bleibt das Automatenspiel, trotz leichtem Rückgang.</a:t>
            </a:r>
          </a:p>
          <a:p>
            <a:pPr eaLnBrk="1" hangingPunct="1">
              <a:spcBef>
                <a:spcPts val="2200"/>
              </a:spcBef>
              <a:buClr>
                <a:schemeClr val="accent2"/>
              </a:buClr>
            </a:pPr>
            <a:r>
              <a:rPr lang="de-DE" altLang="de-DE" sz="2400" dirty="0" smtClean="0">
                <a:latin typeface="Arial" pitchFamily="34" charset="0"/>
                <a:cs typeface="Arial" pitchFamily="34" charset="0"/>
              </a:rPr>
              <a:t>In erster Linie werden Lotterieprodukt gespielt, selten klassische Casinospiele. </a:t>
            </a:r>
          </a:p>
          <a:p>
            <a:pPr eaLnBrk="1" hangingPunct="1">
              <a:spcBef>
                <a:spcPts val="2200"/>
              </a:spcBef>
              <a:buClr>
                <a:schemeClr val="accent2"/>
              </a:buClr>
            </a:pPr>
            <a:r>
              <a:rPr lang="de-DE" altLang="de-DE" sz="2400" dirty="0" smtClean="0">
                <a:latin typeface="Arial" pitchFamily="34" charset="0"/>
                <a:cs typeface="Arial" pitchFamily="34" charset="0"/>
              </a:rPr>
              <a:t>Zunahme der Euromillionen (30 Tage Prävalenz hat sich verdoppelt).</a:t>
            </a:r>
          </a:p>
          <a:p>
            <a:pPr eaLnBrk="1" hangingPunct="1">
              <a:spcBef>
                <a:spcPts val="2200"/>
              </a:spcBef>
              <a:buClr>
                <a:schemeClr val="accent2"/>
              </a:buClr>
            </a:pPr>
            <a:r>
              <a:rPr lang="de-DE" altLang="de-DE" sz="2400" dirty="0" smtClean="0">
                <a:latin typeface="Arial" pitchFamily="34" charset="0"/>
                <a:cs typeface="Arial" pitchFamily="34" charset="0"/>
              </a:rPr>
              <a:t>Vermehrt  werden Sportwetten gespielt – stellen eine Männerdomäne dar, gelten </a:t>
            </a:r>
            <a:r>
              <a:rPr lang="de-DE" altLang="de-DE" sz="2400" dirty="0" err="1" smtClean="0">
                <a:latin typeface="Arial" pitchFamily="34" charset="0"/>
                <a:cs typeface="Arial" pitchFamily="34" charset="0"/>
              </a:rPr>
              <a:t>n.w.v</a:t>
            </a:r>
            <a:r>
              <a:rPr lang="de-DE" altLang="de-DE" sz="2400" dirty="0" smtClean="0">
                <a:latin typeface="Arial" pitchFamily="34" charset="0"/>
                <a:cs typeface="Arial" pitchFamily="34" charset="0"/>
              </a:rPr>
              <a:t>. als Geschicklichkeitsspiele.</a:t>
            </a:r>
          </a:p>
          <a:p>
            <a:pPr eaLnBrk="1" hangingPunct="1">
              <a:spcBef>
                <a:spcPts val="2200"/>
              </a:spcBef>
              <a:buClr>
                <a:schemeClr val="accent2"/>
              </a:buClr>
            </a:pPr>
            <a:r>
              <a:rPr lang="de-DE" altLang="de-DE" sz="2400" dirty="0" smtClean="0">
                <a:latin typeface="Arial" pitchFamily="34" charset="0"/>
                <a:cs typeface="Arial" pitchFamily="34" charset="0"/>
              </a:rPr>
              <a:t>Besteht der Verdacht, dass Sportwetten bei Abschaffung von hochrisikoreichen Spielformen wie das Automatenspiel stärker in den Vordergrund treten.</a:t>
            </a:r>
          </a:p>
          <a:p>
            <a:pPr eaLnBrk="1" hangingPunct="1">
              <a:spcBef>
                <a:spcPts val="2200"/>
              </a:spcBef>
              <a:buClr>
                <a:schemeClr val="accent2"/>
              </a:buClr>
            </a:pPr>
            <a:r>
              <a:rPr lang="de-DE" altLang="de-DE" sz="2400" dirty="0" smtClean="0">
                <a:latin typeface="Arial" pitchFamily="34" charset="0"/>
                <a:cs typeface="Arial" pitchFamily="34" charset="0"/>
              </a:rPr>
              <a:t>1,1 % an problematischen und pathologischen Spielern.</a:t>
            </a:r>
          </a:p>
          <a:p>
            <a:pPr eaLnBrk="1" hangingPunct="1">
              <a:spcBef>
                <a:spcPts val="2200"/>
              </a:spcBef>
              <a:buClr>
                <a:schemeClr val="accent2"/>
              </a:buClr>
            </a:pPr>
            <a:r>
              <a:rPr lang="de-DE" altLang="de-DE" sz="2400" dirty="0" smtClean="0">
                <a:latin typeface="Arial" pitchFamily="34" charset="0"/>
                <a:cs typeface="Arial" pitchFamily="34" charset="0"/>
              </a:rPr>
              <a:t>Eine im Vergleich zu anderen GS-Formen erhöhte Problemprävalenz gibt es 2015 unter Sportwettern (17%) und Automatenspielern außerhalb von Casinos (27%).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908720"/>
            <a:ext cx="8229600" cy="568863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eaLnBrk="1" hangingPunct="1">
              <a:spcBef>
                <a:spcPts val="3000"/>
              </a:spcBef>
              <a:buClr>
                <a:schemeClr val="accent2"/>
              </a:buClr>
            </a:pPr>
            <a:endParaRPr lang="de-DE" altLang="de-DE" sz="10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spcBef>
                <a:spcPts val="3000"/>
              </a:spcBef>
              <a:buClr>
                <a:schemeClr val="accent2"/>
              </a:buClr>
            </a:pPr>
            <a:r>
              <a:rPr lang="de-DE" altLang="de-DE" sz="2400" dirty="0" smtClean="0">
                <a:latin typeface="Arial" pitchFamily="34" charset="0"/>
                <a:cs typeface="Arial" pitchFamily="34" charset="0"/>
              </a:rPr>
              <a:t>Ein verstärkter Spieler- und Jugendschutz wird gefordert.</a:t>
            </a:r>
          </a:p>
          <a:p>
            <a:pPr eaLnBrk="1" hangingPunct="1">
              <a:spcBef>
                <a:spcPts val="3000"/>
              </a:spcBef>
              <a:buClr>
                <a:schemeClr val="accent2"/>
              </a:buClr>
            </a:pPr>
            <a:r>
              <a:rPr lang="de-DE" altLang="de-DE" sz="2400" dirty="0" smtClean="0">
                <a:latin typeface="Arial" pitchFamily="34" charset="0"/>
                <a:cs typeface="Arial" pitchFamily="34" charset="0"/>
              </a:rPr>
              <a:t>So finden ein Spielverbot für Minderjährige und die übergreifende Spielsperre Zustimmung bei über 80% der Befragten.</a:t>
            </a:r>
          </a:p>
          <a:p>
            <a:pPr eaLnBrk="1" hangingPunct="1">
              <a:spcBef>
                <a:spcPts val="3000"/>
              </a:spcBef>
              <a:buClr>
                <a:schemeClr val="accent2"/>
              </a:buClr>
            </a:pPr>
            <a:r>
              <a:rPr lang="de-DE" altLang="de-DE" sz="2400" dirty="0" smtClean="0">
                <a:latin typeface="Arial" pitchFamily="34" charset="0"/>
                <a:cs typeface="Arial" pitchFamily="34" charset="0"/>
              </a:rPr>
              <a:t>Demzufolge ist eine weitere Angebotsbeschränkung risikoreicher Spielvarianten zu fordern.</a:t>
            </a:r>
          </a:p>
          <a:p>
            <a:pPr eaLnBrk="1" hangingPunct="1">
              <a:spcBef>
                <a:spcPts val="3000"/>
              </a:spcBef>
              <a:buClr>
                <a:schemeClr val="accent2"/>
              </a:buClr>
            </a:pPr>
            <a:r>
              <a:rPr lang="de-DE" altLang="de-DE" sz="2400" dirty="0" smtClean="0">
                <a:latin typeface="Arial" pitchFamily="34" charset="0"/>
                <a:cs typeface="Arial" pitchFamily="34" charset="0"/>
              </a:rPr>
              <a:t>Aber auch Einschränkungen beim Angebot und der Werbung werden von deutlich über 50% der Befragten befürwortet.</a:t>
            </a:r>
          </a:p>
          <a:p>
            <a:pPr eaLnBrk="1" hangingPunct="1">
              <a:spcBef>
                <a:spcPts val="3000"/>
              </a:spcBef>
              <a:buNone/>
            </a:pPr>
            <a:endParaRPr lang="de-DE" altLang="de-DE" sz="2000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/>
          </p:cNvSpPr>
          <p:nvPr>
            <p:ph type="body" idx="4294967295"/>
          </p:nvPr>
        </p:nvSpPr>
        <p:spPr>
          <a:xfrm>
            <a:off x="0" y="2060848"/>
            <a:ext cx="9144000" cy="2520280"/>
          </a:xfrm>
          <a:prstGeom prst="rect">
            <a:avLst/>
          </a:prstGeom>
          <a:solidFill>
            <a:schemeClr val="accent2"/>
          </a:solidFill>
        </p:spPr>
        <p:txBody>
          <a:bodyPr>
            <a:noAutofit/>
          </a:bodyPr>
          <a:lstStyle/>
          <a:p>
            <a:pPr eaLnBrk="1" hangingPunct="1">
              <a:buFontTx/>
              <a:buNone/>
            </a:pPr>
            <a:r>
              <a:rPr lang="de-DE" altLang="de-DE" sz="1500" b="1" dirty="0" smtClean="0">
                <a:latin typeface="Arial" pitchFamily="34" charset="0"/>
                <a:cs typeface="Arial" pitchFamily="34" charset="0"/>
              </a:rPr>
              <a:t>	</a:t>
            </a:r>
          </a:p>
          <a:p>
            <a:pPr eaLnBrk="1" hangingPunct="1">
              <a:buFontTx/>
              <a:buNone/>
            </a:pPr>
            <a:r>
              <a:rPr lang="de-DE" altLang="de-DE" sz="6000" b="1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de-DE" altLang="de-DE" sz="6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Ergebnisse der Befragung im Überblick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260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  <a:buClr>
                <a:schemeClr val="accent2"/>
              </a:buClr>
            </a:pPr>
            <a:endParaRPr lang="de-DE" sz="15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accent2"/>
              </a:buClr>
            </a:pPr>
            <a:r>
              <a:rPr lang="de-DE" sz="2400" dirty="0" smtClean="0">
                <a:latin typeface="Arial" pitchFamily="34" charset="0"/>
                <a:cs typeface="Arial" pitchFamily="34" charset="0"/>
              </a:rPr>
              <a:t>Schutz von Risikogruppen</a:t>
            </a:r>
          </a:p>
          <a:p>
            <a:pPr>
              <a:lnSpc>
                <a:spcPct val="150000"/>
              </a:lnSpc>
              <a:buClr>
                <a:schemeClr val="accent2"/>
              </a:buClr>
            </a:pPr>
            <a:r>
              <a:rPr lang="de-DE" sz="2400" dirty="0" smtClean="0">
                <a:latin typeface="Arial" pitchFamily="34" charset="0"/>
                <a:cs typeface="Arial" pitchFamily="34" charset="0"/>
              </a:rPr>
              <a:t>Angebotseinschränkung/keine Ausweitung von Konzessionserteilungen</a:t>
            </a:r>
          </a:p>
          <a:p>
            <a:pPr>
              <a:lnSpc>
                <a:spcPct val="150000"/>
              </a:lnSpc>
              <a:buClr>
                <a:schemeClr val="accent2"/>
              </a:buClr>
            </a:pPr>
            <a:r>
              <a:rPr lang="de-DE" sz="2400" dirty="0" smtClean="0">
                <a:latin typeface="Arial" pitchFamily="34" charset="0"/>
                <a:cs typeface="Arial" pitchFamily="34" charset="0"/>
              </a:rPr>
              <a:t>Sportwetten als Glücksspiel zu registrieren</a:t>
            </a:r>
          </a:p>
          <a:p>
            <a:pPr>
              <a:lnSpc>
                <a:spcPct val="150000"/>
              </a:lnSpc>
              <a:buClr>
                <a:schemeClr val="accent2"/>
              </a:buClr>
            </a:pPr>
            <a:r>
              <a:rPr lang="de-DE" sz="2400" dirty="0" smtClean="0">
                <a:latin typeface="Arial" pitchFamily="34" charset="0"/>
                <a:cs typeface="Arial" pitchFamily="34" charset="0"/>
              </a:rPr>
              <a:t>Ein qualifiziertes Beratungs- und Behandlungsangebot für problematische/pathologische Glückspieler und deren Angehörige</a:t>
            </a:r>
          </a:p>
          <a:p>
            <a:pPr>
              <a:lnSpc>
                <a:spcPct val="150000"/>
              </a:lnSpc>
              <a:buClr>
                <a:schemeClr val="accent2"/>
              </a:buClr>
            </a:pPr>
            <a:r>
              <a:rPr lang="de-DE" sz="2400" dirty="0" smtClean="0">
                <a:latin typeface="Arial" pitchFamily="34" charset="0"/>
                <a:cs typeface="Arial" pitchFamily="34" charset="0"/>
              </a:rPr>
              <a:t>Ausbildung von Therapeuten bis zu Mitarbeitern der Anbieter</a:t>
            </a:r>
          </a:p>
          <a:p>
            <a:pPr>
              <a:lnSpc>
                <a:spcPct val="150000"/>
              </a:lnSpc>
              <a:buClr>
                <a:schemeClr val="accent2"/>
              </a:buClr>
            </a:pPr>
            <a:r>
              <a:rPr lang="de-DE" sz="2400" dirty="0" smtClean="0">
                <a:latin typeface="Arial" pitchFamily="34" charset="0"/>
                <a:cs typeface="Arial" pitchFamily="34" charset="0"/>
              </a:rPr>
              <a:t>Früherfassung von individuellen psychosozialen Risikofaktoren</a:t>
            </a:r>
          </a:p>
          <a:p>
            <a:pPr>
              <a:lnSpc>
                <a:spcPct val="150000"/>
              </a:lnSpc>
              <a:buClr>
                <a:schemeClr val="accent2"/>
              </a:buClr>
            </a:pPr>
            <a:r>
              <a:rPr lang="de-DE" sz="2400" dirty="0" smtClean="0">
                <a:latin typeface="Arial" pitchFamily="34" charset="0"/>
                <a:cs typeface="Arial" pitchFamily="34" charset="0"/>
              </a:rPr>
              <a:t>Breite Öffentlichkeitsarbeit</a:t>
            </a:r>
          </a:p>
          <a:p>
            <a:pPr>
              <a:lnSpc>
                <a:spcPct val="150000"/>
              </a:lnSpc>
              <a:buClr>
                <a:schemeClr val="accent2"/>
              </a:buClr>
            </a:pPr>
            <a:r>
              <a:rPr lang="de-DE" sz="2400" dirty="0" smtClean="0">
                <a:latin typeface="Arial" pitchFamily="34" charset="0"/>
                <a:cs typeface="Arial" pitchFamily="34" charset="0"/>
              </a:rPr>
              <a:t>Zweckbindung der Steuermittel für Prävention und Therapie</a:t>
            </a:r>
          </a:p>
          <a:p>
            <a:endParaRPr lang="de-DE" dirty="0" smtClean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698" name="Oval 2"/>
          <p:cNvSpPr>
            <a:spLocks noChangeArrowheads="1"/>
          </p:cNvSpPr>
          <p:nvPr/>
        </p:nvSpPr>
        <p:spPr bwMode="auto">
          <a:xfrm>
            <a:off x="2951163" y="3249613"/>
            <a:ext cx="3330575" cy="1169987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de-AT"/>
          </a:p>
        </p:txBody>
      </p:sp>
      <p:sp>
        <p:nvSpPr>
          <p:cNvPr id="541699" name="Rectangle 3"/>
          <p:cNvSpPr>
            <a:spLocks noGrp="1" noChangeArrowheads="1"/>
          </p:cNvSpPr>
          <p:nvPr>
            <p:ph type="title"/>
          </p:nvPr>
        </p:nvSpPr>
        <p:spPr>
          <a:xfrm>
            <a:off x="539750" y="115888"/>
            <a:ext cx="8220075" cy="901700"/>
          </a:xfrm>
          <a:solidFill>
            <a:srgbClr val="63989B"/>
          </a:solidFill>
          <a:ln>
            <a:solidFill>
              <a:schemeClr val="accent2"/>
            </a:solidFill>
          </a:ln>
        </p:spPr>
        <p:txBody>
          <a:bodyPr/>
          <a:lstStyle/>
          <a:p>
            <a:pPr algn="ctr" eaLnBrk="1" hangingPunct="1"/>
            <a:r>
              <a:rPr lang="de-AT" sz="2200" b="1" dirty="0" smtClean="0">
                <a:solidFill>
                  <a:schemeClr val="bg1"/>
                </a:solidFill>
              </a:rPr>
              <a:t>VERNETZUNG UND ZUSAMMENARBEIT</a:t>
            </a:r>
            <a:br>
              <a:rPr lang="de-AT" sz="2200" b="1" dirty="0" smtClean="0">
                <a:solidFill>
                  <a:schemeClr val="bg1"/>
                </a:solidFill>
              </a:rPr>
            </a:br>
            <a:r>
              <a:rPr lang="de-AT" sz="2200" b="1" dirty="0" smtClean="0">
                <a:solidFill>
                  <a:schemeClr val="bg1"/>
                </a:solidFill>
              </a:rPr>
              <a:t>IN DER BEHANDLUNG VON Glücksspielsucht</a:t>
            </a:r>
          </a:p>
        </p:txBody>
      </p:sp>
      <p:sp>
        <p:nvSpPr>
          <p:cNvPr id="153604" name="Text Box 4"/>
          <p:cNvSpPr txBox="1">
            <a:spLocks noChangeArrowheads="1"/>
          </p:cNvSpPr>
          <p:nvPr/>
        </p:nvSpPr>
        <p:spPr bwMode="auto">
          <a:xfrm>
            <a:off x="3132138" y="3608388"/>
            <a:ext cx="29162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AT" sz="1600" b="1" dirty="0">
                <a:latin typeface="Arial" charset="0"/>
              </a:rPr>
              <a:t>Krankenhaus de La Tour</a:t>
            </a:r>
          </a:p>
        </p:txBody>
      </p:sp>
      <p:sp>
        <p:nvSpPr>
          <p:cNvPr id="541701" name="Text Box 5"/>
          <p:cNvSpPr txBox="1">
            <a:spLocks noChangeArrowheads="1"/>
          </p:cNvSpPr>
          <p:nvPr/>
        </p:nvSpPr>
        <p:spPr bwMode="auto">
          <a:xfrm>
            <a:off x="323850" y="2133600"/>
            <a:ext cx="2303463" cy="523220"/>
          </a:xfrm>
          <a:prstGeom prst="rect">
            <a:avLst/>
          </a:prstGeom>
          <a:gradFill rotWithShape="1">
            <a:gsLst>
              <a:gs pos="0">
                <a:schemeClr val="accent1">
                  <a:alpha val="42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3175">
            <a:solidFill>
              <a:schemeClr val="hlink"/>
            </a:solidFill>
            <a:miter lim="800000"/>
            <a:headEnd/>
            <a:tailEnd/>
          </a:ln>
          <a:effectLst>
            <a:outerShdw dist="107763" dir="13500000" sx="75000" sy="75000" algn="tl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de-AT" sz="1400" dirty="0" smtClean="0">
                <a:latin typeface="Arial" charset="0"/>
              </a:rPr>
              <a:t>Psychosozialer Dienst </a:t>
            </a:r>
            <a:r>
              <a:rPr lang="de-AT" sz="1400" dirty="0">
                <a:latin typeface="Arial" charset="0"/>
              </a:rPr>
              <a:t>/ Basis / Salzburg</a:t>
            </a:r>
          </a:p>
        </p:txBody>
      </p:sp>
      <p:sp>
        <p:nvSpPr>
          <p:cNvPr id="541702" name="Text Box 6"/>
          <p:cNvSpPr txBox="1">
            <a:spLocks noChangeArrowheads="1"/>
          </p:cNvSpPr>
          <p:nvPr/>
        </p:nvSpPr>
        <p:spPr bwMode="auto">
          <a:xfrm>
            <a:off x="250825" y="5732463"/>
            <a:ext cx="1657350" cy="523875"/>
          </a:xfrm>
          <a:prstGeom prst="rect">
            <a:avLst/>
          </a:prstGeom>
          <a:gradFill rotWithShape="1">
            <a:gsLst>
              <a:gs pos="0">
                <a:schemeClr val="accent1">
                  <a:alpha val="42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3175">
            <a:solidFill>
              <a:schemeClr val="hlink"/>
            </a:solidFill>
            <a:miter lim="800000"/>
            <a:headEnd/>
            <a:tailEnd/>
          </a:ln>
          <a:effectLst>
            <a:outerShdw dist="107763" dir="13500000" sx="75000" sy="75000" algn="tl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de-AT" sz="1400" dirty="0">
                <a:latin typeface="Arial" charset="0"/>
              </a:rPr>
              <a:t>Contra-</a:t>
            </a:r>
            <a:r>
              <a:rPr lang="de-AT" sz="1400" dirty="0" err="1">
                <a:latin typeface="Arial" charset="0"/>
              </a:rPr>
              <a:t>Gambling</a:t>
            </a:r>
            <a:endParaRPr lang="de-AT" sz="1400" dirty="0">
              <a:latin typeface="Arial" charset="0"/>
            </a:endParaRPr>
          </a:p>
          <a:p>
            <a:pPr algn="ctr">
              <a:defRPr/>
            </a:pPr>
            <a:r>
              <a:rPr lang="de-AT" sz="1400" dirty="0">
                <a:latin typeface="Arial" charset="0"/>
              </a:rPr>
              <a:t>Gruppe Innsbruck</a:t>
            </a:r>
          </a:p>
        </p:txBody>
      </p:sp>
      <p:sp>
        <p:nvSpPr>
          <p:cNvPr id="541703" name="Text Box 7"/>
          <p:cNvSpPr txBox="1">
            <a:spLocks noChangeArrowheads="1"/>
          </p:cNvSpPr>
          <p:nvPr/>
        </p:nvSpPr>
        <p:spPr bwMode="auto">
          <a:xfrm>
            <a:off x="250825" y="2852738"/>
            <a:ext cx="1873250" cy="523875"/>
          </a:xfrm>
          <a:prstGeom prst="rect">
            <a:avLst/>
          </a:prstGeom>
          <a:gradFill rotWithShape="1">
            <a:gsLst>
              <a:gs pos="0">
                <a:schemeClr val="accent1">
                  <a:alpha val="42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3175">
            <a:solidFill>
              <a:schemeClr val="hlink"/>
            </a:solidFill>
            <a:miter lim="800000"/>
            <a:headEnd/>
            <a:tailEnd/>
          </a:ln>
          <a:effectLst>
            <a:outerShdw dist="107763" dir="13500000" sx="75000" sy="75000" algn="tl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de-AT" sz="1400" dirty="0">
                <a:latin typeface="Arial" charset="0"/>
              </a:rPr>
              <a:t>Verein</a:t>
            </a:r>
          </a:p>
          <a:p>
            <a:pPr algn="ctr">
              <a:defRPr/>
            </a:pPr>
            <a:r>
              <a:rPr lang="de-AT" sz="1400" dirty="0">
                <a:latin typeface="Arial" charset="0"/>
              </a:rPr>
              <a:t>Spielsuchthilfe Wien</a:t>
            </a:r>
          </a:p>
        </p:txBody>
      </p:sp>
      <p:sp>
        <p:nvSpPr>
          <p:cNvPr id="541704" name="Text Box 8"/>
          <p:cNvSpPr txBox="1">
            <a:spLocks noChangeArrowheads="1"/>
          </p:cNvSpPr>
          <p:nvPr/>
        </p:nvSpPr>
        <p:spPr bwMode="auto">
          <a:xfrm>
            <a:off x="6660232" y="4509120"/>
            <a:ext cx="2160587" cy="1169988"/>
          </a:xfrm>
          <a:prstGeom prst="rect">
            <a:avLst/>
          </a:prstGeom>
          <a:gradFill rotWithShape="1">
            <a:gsLst>
              <a:gs pos="0">
                <a:schemeClr val="accent1">
                  <a:alpha val="42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3175">
            <a:solidFill>
              <a:schemeClr val="hlink"/>
            </a:solidFill>
            <a:miter lim="800000"/>
            <a:headEnd/>
            <a:tailEnd/>
          </a:ln>
          <a:effectLst>
            <a:outerShdw dist="107763" dir="13500000" sx="75000" sy="75000" algn="tl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de-AT" sz="1400" dirty="0">
                <a:latin typeface="Arial" charset="0"/>
              </a:rPr>
              <a:t>Fachstelle für Glücksspielsucht </a:t>
            </a:r>
            <a:r>
              <a:rPr lang="de-AT" sz="1400" dirty="0" err="1">
                <a:latin typeface="Arial" charset="0"/>
              </a:rPr>
              <a:t>Stmk</a:t>
            </a:r>
            <a:r>
              <a:rPr lang="de-AT" sz="1400" dirty="0">
                <a:latin typeface="Arial" charset="0"/>
              </a:rPr>
              <a:t>. / </a:t>
            </a:r>
            <a:r>
              <a:rPr lang="de-AT" sz="1400" dirty="0" err="1">
                <a:latin typeface="Arial" charset="0"/>
              </a:rPr>
              <a:t>b.a.s</a:t>
            </a:r>
            <a:r>
              <a:rPr lang="de-AT" sz="1400" dirty="0">
                <a:latin typeface="Arial" charset="0"/>
              </a:rPr>
              <a:t>. / Steirische Gesellschaft für Suchtfragen</a:t>
            </a:r>
          </a:p>
        </p:txBody>
      </p:sp>
      <p:sp>
        <p:nvSpPr>
          <p:cNvPr id="541705" name="Text Box 9"/>
          <p:cNvSpPr txBox="1">
            <a:spLocks noChangeArrowheads="1"/>
          </p:cNvSpPr>
          <p:nvPr/>
        </p:nvSpPr>
        <p:spPr bwMode="auto">
          <a:xfrm>
            <a:off x="6011863" y="1268413"/>
            <a:ext cx="2016125" cy="739775"/>
          </a:xfrm>
          <a:prstGeom prst="rect">
            <a:avLst/>
          </a:prstGeom>
          <a:gradFill rotWithShape="1">
            <a:gsLst>
              <a:gs pos="0">
                <a:schemeClr val="accent1">
                  <a:alpha val="42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3175">
            <a:solidFill>
              <a:schemeClr val="hlink"/>
            </a:solidFill>
            <a:miter lim="800000"/>
            <a:headEnd/>
            <a:tailEnd/>
          </a:ln>
          <a:effectLst>
            <a:outerShdw dist="107763" dir="13500000" sx="75000" sy="75000" algn="tl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de-AT" sz="1400" dirty="0">
                <a:latin typeface="Arial" charset="0"/>
              </a:rPr>
              <a:t>Abt. für Psychiatrie u. psychotherapeutische Medizin / LKH Villach</a:t>
            </a:r>
          </a:p>
        </p:txBody>
      </p:sp>
      <p:sp>
        <p:nvSpPr>
          <p:cNvPr id="541707" name="Text Box 11"/>
          <p:cNvSpPr txBox="1">
            <a:spLocks noChangeArrowheads="1"/>
          </p:cNvSpPr>
          <p:nvPr/>
        </p:nvSpPr>
        <p:spPr bwMode="auto">
          <a:xfrm>
            <a:off x="684213" y="1196975"/>
            <a:ext cx="2374900" cy="738188"/>
          </a:xfrm>
          <a:prstGeom prst="rect">
            <a:avLst/>
          </a:prstGeom>
          <a:gradFill rotWithShape="1">
            <a:gsLst>
              <a:gs pos="0">
                <a:schemeClr val="accent1">
                  <a:alpha val="42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3175">
            <a:solidFill>
              <a:schemeClr val="hlink"/>
            </a:solidFill>
            <a:miter lim="800000"/>
            <a:headEnd/>
            <a:tailEnd/>
          </a:ln>
          <a:effectLst>
            <a:outerShdw dist="107763" dir="13500000" sx="75000" sy="75000" algn="tl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de-AT" sz="1400" dirty="0">
                <a:latin typeface="Arial" charset="0"/>
              </a:rPr>
              <a:t>Spielsuchtambulanz</a:t>
            </a:r>
          </a:p>
          <a:p>
            <a:pPr algn="ctr">
              <a:defRPr/>
            </a:pPr>
            <a:r>
              <a:rPr lang="de-AT" sz="1400" dirty="0">
                <a:latin typeface="Arial" charset="0"/>
              </a:rPr>
              <a:t>CDK / Abt. f. Psychiatrie u. Psychotherapie II, Salzburg</a:t>
            </a:r>
          </a:p>
        </p:txBody>
      </p:sp>
      <p:sp>
        <p:nvSpPr>
          <p:cNvPr id="541708" name="Text Box 12"/>
          <p:cNvSpPr txBox="1">
            <a:spLocks noChangeArrowheads="1"/>
          </p:cNvSpPr>
          <p:nvPr/>
        </p:nvSpPr>
        <p:spPr bwMode="auto">
          <a:xfrm>
            <a:off x="7235825" y="2133600"/>
            <a:ext cx="1584325" cy="738188"/>
          </a:xfrm>
          <a:prstGeom prst="rect">
            <a:avLst/>
          </a:prstGeom>
          <a:gradFill rotWithShape="1">
            <a:gsLst>
              <a:gs pos="0">
                <a:schemeClr val="accent1">
                  <a:alpha val="42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3175">
            <a:solidFill>
              <a:schemeClr val="hlink"/>
            </a:solidFill>
            <a:miter lim="800000"/>
            <a:headEnd/>
            <a:tailEnd/>
          </a:ln>
          <a:effectLst>
            <a:outerShdw dist="107763" dir="13500000" sx="75000" sy="75000" algn="tl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de-AT" sz="1400" dirty="0">
                <a:latin typeface="Arial" charset="0"/>
              </a:rPr>
              <a:t>Psychosoziale</a:t>
            </a:r>
          </a:p>
          <a:p>
            <a:pPr algn="ctr">
              <a:defRPr/>
            </a:pPr>
            <a:r>
              <a:rPr lang="de-AT" sz="1400" dirty="0">
                <a:latin typeface="Arial" charset="0"/>
              </a:rPr>
              <a:t>Beratungsstellen</a:t>
            </a:r>
          </a:p>
          <a:p>
            <a:pPr algn="ctr">
              <a:defRPr/>
            </a:pPr>
            <a:r>
              <a:rPr lang="de-AT" sz="1400" dirty="0">
                <a:latin typeface="Arial" charset="0"/>
              </a:rPr>
              <a:t>der AVS</a:t>
            </a:r>
          </a:p>
        </p:txBody>
      </p:sp>
      <p:sp>
        <p:nvSpPr>
          <p:cNvPr id="541709" name="Text Box 13"/>
          <p:cNvSpPr txBox="1">
            <a:spLocks noChangeArrowheads="1"/>
          </p:cNvSpPr>
          <p:nvPr/>
        </p:nvSpPr>
        <p:spPr bwMode="auto">
          <a:xfrm>
            <a:off x="7020272" y="2996952"/>
            <a:ext cx="1800225" cy="954088"/>
          </a:xfrm>
          <a:prstGeom prst="rect">
            <a:avLst/>
          </a:prstGeom>
          <a:gradFill rotWithShape="1">
            <a:gsLst>
              <a:gs pos="0">
                <a:schemeClr val="accent1">
                  <a:alpha val="42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3175">
            <a:solidFill>
              <a:schemeClr val="hlink"/>
            </a:solidFill>
            <a:miter lim="800000"/>
            <a:headEnd/>
            <a:tailEnd/>
          </a:ln>
          <a:effectLst>
            <a:outerShdw dist="107763" dir="13500000" sx="75000" sy="75000" algn="tl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de-AT" sz="1400" dirty="0">
                <a:latin typeface="Arial" charset="0"/>
              </a:rPr>
              <a:t>Spielsuchtberatung</a:t>
            </a:r>
          </a:p>
          <a:p>
            <a:pPr algn="ctr">
              <a:defRPr/>
            </a:pPr>
            <a:r>
              <a:rPr lang="de-AT" sz="1400" dirty="0">
                <a:latin typeface="Arial" charset="0"/>
              </a:rPr>
              <a:t>des Magistrates </a:t>
            </a:r>
          </a:p>
          <a:p>
            <a:pPr algn="ctr">
              <a:defRPr/>
            </a:pPr>
            <a:r>
              <a:rPr lang="de-AT" sz="1400" dirty="0">
                <a:latin typeface="Arial" charset="0"/>
              </a:rPr>
              <a:t>Klagenfurt / Spielergruppe</a:t>
            </a:r>
          </a:p>
        </p:txBody>
      </p:sp>
      <p:sp>
        <p:nvSpPr>
          <p:cNvPr id="541710" name="Text Box 14"/>
          <p:cNvSpPr txBox="1">
            <a:spLocks noChangeArrowheads="1"/>
          </p:cNvSpPr>
          <p:nvPr/>
        </p:nvSpPr>
        <p:spPr bwMode="auto">
          <a:xfrm>
            <a:off x="5364088" y="6165304"/>
            <a:ext cx="3114675" cy="523875"/>
          </a:xfrm>
          <a:prstGeom prst="rect">
            <a:avLst/>
          </a:prstGeom>
          <a:gradFill rotWithShape="1">
            <a:gsLst>
              <a:gs pos="0">
                <a:schemeClr val="accent1">
                  <a:alpha val="42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3175">
            <a:solidFill>
              <a:schemeClr val="hlink"/>
            </a:solidFill>
            <a:miter lim="800000"/>
            <a:headEnd/>
            <a:tailEnd/>
          </a:ln>
          <a:effectLst>
            <a:outerShdw dist="107763" dir="13500000" sx="75000" sy="75000" algn="tl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de-AT" sz="1400" dirty="0">
                <a:latin typeface="Arial" charset="0"/>
              </a:rPr>
              <a:t>Spielsuchtberatung des Vereins für prophylaktische Sozialarbeit Linz</a:t>
            </a:r>
          </a:p>
        </p:txBody>
      </p:sp>
      <p:sp>
        <p:nvSpPr>
          <p:cNvPr id="153614" name="Line 15"/>
          <p:cNvSpPr>
            <a:spLocks noChangeShapeType="1"/>
          </p:cNvSpPr>
          <p:nvPr/>
        </p:nvSpPr>
        <p:spPr bwMode="auto">
          <a:xfrm>
            <a:off x="4500563" y="1700213"/>
            <a:ext cx="0" cy="1547812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de-AT"/>
          </a:p>
        </p:txBody>
      </p:sp>
      <p:sp>
        <p:nvSpPr>
          <p:cNvPr id="153615" name="Line 17"/>
          <p:cNvSpPr>
            <a:spLocks noChangeShapeType="1"/>
          </p:cNvSpPr>
          <p:nvPr/>
        </p:nvSpPr>
        <p:spPr bwMode="auto">
          <a:xfrm flipH="1">
            <a:off x="5219700" y="1989138"/>
            <a:ext cx="792163" cy="129540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de-AT"/>
          </a:p>
        </p:txBody>
      </p:sp>
      <p:sp>
        <p:nvSpPr>
          <p:cNvPr id="153616" name="Line 18"/>
          <p:cNvSpPr>
            <a:spLocks noChangeShapeType="1"/>
          </p:cNvSpPr>
          <p:nvPr/>
        </p:nvSpPr>
        <p:spPr bwMode="auto">
          <a:xfrm flipH="1">
            <a:off x="5940425" y="2565400"/>
            <a:ext cx="1295400" cy="86360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de-AT"/>
          </a:p>
        </p:txBody>
      </p:sp>
      <p:sp>
        <p:nvSpPr>
          <p:cNvPr id="153617" name="Line 19"/>
          <p:cNvSpPr>
            <a:spLocks noChangeShapeType="1"/>
          </p:cNvSpPr>
          <p:nvPr/>
        </p:nvSpPr>
        <p:spPr bwMode="auto">
          <a:xfrm flipH="1" flipV="1">
            <a:off x="5508104" y="4365104"/>
            <a:ext cx="792088" cy="1368152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de-AT"/>
          </a:p>
        </p:txBody>
      </p:sp>
      <p:sp>
        <p:nvSpPr>
          <p:cNvPr id="153618" name="Line 20"/>
          <p:cNvSpPr>
            <a:spLocks noChangeShapeType="1"/>
          </p:cNvSpPr>
          <p:nvPr/>
        </p:nvSpPr>
        <p:spPr bwMode="auto">
          <a:xfrm flipV="1">
            <a:off x="4355976" y="4437062"/>
            <a:ext cx="124" cy="1728241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de-AT"/>
          </a:p>
        </p:txBody>
      </p:sp>
      <p:sp>
        <p:nvSpPr>
          <p:cNvPr id="153619" name="Line 21"/>
          <p:cNvSpPr>
            <a:spLocks noChangeShapeType="1"/>
          </p:cNvSpPr>
          <p:nvPr/>
        </p:nvSpPr>
        <p:spPr bwMode="auto">
          <a:xfrm flipV="1">
            <a:off x="2987675" y="4365625"/>
            <a:ext cx="936625" cy="1655763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de-AT"/>
          </a:p>
        </p:txBody>
      </p:sp>
      <p:sp>
        <p:nvSpPr>
          <p:cNvPr id="153620" name="Line 22"/>
          <p:cNvSpPr>
            <a:spLocks noChangeShapeType="1"/>
          </p:cNvSpPr>
          <p:nvPr/>
        </p:nvSpPr>
        <p:spPr bwMode="auto">
          <a:xfrm flipV="1">
            <a:off x="1692275" y="4005263"/>
            <a:ext cx="1331913" cy="43180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de-AT"/>
          </a:p>
        </p:txBody>
      </p:sp>
      <p:sp>
        <p:nvSpPr>
          <p:cNvPr id="153621" name="Line 23"/>
          <p:cNvSpPr>
            <a:spLocks noChangeShapeType="1"/>
          </p:cNvSpPr>
          <p:nvPr/>
        </p:nvSpPr>
        <p:spPr bwMode="auto">
          <a:xfrm>
            <a:off x="1835150" y="3789363"/>
            <a:ext cx="1116013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de-AT"/>
          </a:p>
        </p:txBody>
      </p:sp>
      <p:sp>
        <p:nvSpPr>
          <p:cNvPr id="153622" name="Line 24"/>
          <p:cNvSpPr>
            <a:spLocks noChangeShapeType="1"/>
          </p:cNvSpPr>
          <p:nvPr/>
        </p:nvSpPr>
        <p:spPr bwMode="auto">
          <a:xfrm>
            <a:off x="3059113" y="1916113"/>
            <a:ext cx="792162" cy="1404937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de-AT"/>
          </a:p>
        </p:txBody>
      </p:sp>
      <p:sp>
        <p:nvSpPr>
          <p:cNvPr id="541721" name="Text Box 25"/>
          <p:cNvSpPr txBox="1">
            <a:spLocks noChangeArrowheads="1"/>
          </p:cNvSpPr>
          <p:nvPr/>
        </p:nvSpPr>
        <p:spPr bwMode="auto">
          <a:xfrm>
            <a:off x="250825" y="4868863"/>
            <a:ext cx="1368425" cy="738187"/>
          </a:xfrm>
          <a:prstGeom prst="rect">
            <a:avLst/>
          </a:prstGeom>
          <a:gradFill rotWithShape="1">
            <a:gsLst>
              <a:gs pos="0">
                <a:schemeClr val="accent1">
                  <a:alpha val="42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3175">
            <a:solidFill>
              <a:schemeClr val="hlink"/>
            </a:solidFill>
            <a:miter lim="800000"/>
            <a:headEnd/>
            <a:tailEnd/>
          </a:ln>
          <a:effectLst>
            <a:outerShdw dist="107763" dir="13500000" sx="75000" sy="75000" algn="tl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de-AT" sz="1400" dirty="0">
                <a:latin typeface="Arial" charset="0"/>
              </a:rPr>
              <a:t>Krankenhaus</a:t>
            </a:r>
          </a:p>
          <a:p>
            <a:pPr algn="ctr">
              <a:defRPr/>
            </a:pPr>
            <a:r>
              <a:rPr lang="de-AT" sz="1400" dirty="0">
                <a:latin typeface="Arial" charset="0"/>
              </a:rPr>
              <a:t>Stiftung</a:t>
            </a:r>
          </a:p>
          <a:p>
            <a:pPr algn="ctr">
              <a:defRPr/>
            </a:pPr>
            <a:r>
              <a:rPr lang="de-AT" sz="1400" dirty="0">
                <a:latin typeface="Arial" charset="0"/>
              </a:rPr>
              <a:t>Maria Ebene</a:t>
            </a:r>
          </a:p>
        </p:txBody>
      </p:sp>
      <p:sp>
        <p:nvSpPr>
          <p:cNvPr id="153624" name="Line 26"/>
          <p:cNvSpPr>
            <a:spLocks noChangeShapeType="1"/>
          </p:cNvSpPr>
          <p:nvPr/>
        </p:nvSpPr>
        <p:spPr bwMode="auto">
          <a:xfrm flipV="1">
            <a:off x="1619250" y="4149725"/>
            <a:ext cx="1601788" cy="1008063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de-AT"/>
          </a:p>
        </p:txBody>
      </p:sp>
      <p:sp>
        <p:nvSpPr>
          <p:cNvPr id="541723" name="Text Box 27"/>
          <p:cNvSpPr txBox="1">
            <a:spLocks noChangeArrowheads="1"/>
          </p:cNvSpPr>
          <p:nvPr/>
        </p:nvSpPr>
        <p:spPr bwMode="auto">
          <a:xfrm>
            <a:off x="250825" y="3573463"/>
            <a:ext cx="1620838" cy="522287"/>
          </a:xfrm>
          <a:prstGeom prst="rect">
            <a:avLst/>
          </a:prstGeom>
          <a:gradFill rotWithShape="1">
            <a:gsLst>
              <a:gs pos="0">
                <a:schemeClr val="accent1">
                  <a:alpha val="42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3175">
            <a:solidFill>
              <a:schemeClr val="hlink"/>
            </a:solidFill>
            <a:miter lim="800000"/>
            <a:headEnd/>
            <a:tailEnd/>
          </a:ln>
          <a:effectLst>
            <a:outerShdw dist="107763" dir="13500000" sx="75000" sy="75000" algn="tl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de-AT" sz="1400" dirty="0">
                <a:latin typeface="Arial" charset="0"/>
              </a:rPr>
              <a:t>Suchtberatung Baden</a:t>
            </a:r>
          </a:p>
        </p:txBody>
      </p:sp>
      <p:sp>
        <p:nvSpPr>
          <p:cNvPr id="541724" name="Text Box 28"/>
          <p:cNvSpPr txBox="1">
            <a:spLocks noChangeArrowheads="1"/>
          </p:cNvSpPr>
          <p:nvPr/>
        </p:nvSpPr>
        <p:spPr bwMode="auto">
          <a:xfrm>
            <a:off x="250825" y="4221163"/>
            <a:ext cx="1441450" cy="523875"/>
          </a:xfrm>
          <a:prstGeom prst="rect">
            <a:avLst/>
          </a:prstGeom>
          <a:gradFill rotWithShape="1">
            <a:gsLst>
              <a:gs pos="0">
                <a:schemeClr val="accent1">
                  <a:alpha val="42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3175">
            <a:solidFill>
              <a:schemeClr val="hlink"/>
            </a:solidFill>
            <a:miter lim="800000"/>
            <a:headEnd/>
            <a:tailEnd/>
          </a:ln>
          <a:effectLst>
            <a:outerShdw dist="107763" dir="13500000" sx="75000" sy="75000" algn="tl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de-AT" sz="1400" dirty="0">
                <a:latin typeface="Arial" charset="0"/>
              </a:rPr>
              <a:t>Suchtberatung </a:t>
            </a:r>
            <a:r>
              <a:rPr lang="de-AT" sz="1400" dirty="0" err="1">
                <a:latin typeface="Arial" charset="0"/>
              </a:rPr>
              <a:t>Wr</a:t>
            </a:r>
            <a:r>
              <a:rPr lang="de-AT" sz="1400" dirty="0">
                <a:latin typeface="Arial" charset="0"/>
              </a:rPr>
              <a:t>. Neustadt</a:t>
            </a:r>
          </a:p>
        </p:txBody>
      </p:sp>
      <p:sp>
        <p:nvSpPr>
          <p:cNvPr id="153627" name="Line 29"/>
          <p:cNvSpPr>
            <a:spLocks noChangeShapeType="1"/>
          </p:cNvSpPr>
          <p:nvPr/>
        </p:nvSpPr>
        <p:spPr bwMode="auto">
          <a:xfrm>
            <a:off x="2627313" y="2636838"/>
            <a:ext cx="720725" cy="792162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de-AT"/>
          </a:p>
        </p:txBody>
      </p:sp>
      <p:sp>
        <p:nvSpPr>
          <p:cNvPr id="153628" name="Line 30"/>
          <p:cNvSpPr>
            <a:spLocks noChangeShapeType="1"/>
          </p:cNvSpPr>
          <p:nvPr/>
        </p:nvSpPr>
        <p:spPr bwMode="auto">
          <a:xfrm flipH="1" flipV="1">
            <a:off x="5004047" y="4437111"/>
            <a:ext cx="720079" cy="1728191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de-AT"/>
          </a:p>
        </p:txBody>
      </p:sp>
      <p:sp>
        <p:nvSpPr>
          <p:cNvPr id="541727" name="Text Box 31"/>
          <p:cNvSpPr txBox="1">
            <a:spLocks noChangeArrowheads="1"/>
          </p:cNvSpPr>
          <p:nvPr/>
        </p:nvSpPr>
        <p:spPr bwMode="auto">
          <a:xfrm>
            <a:off x="3563938" y="1196975"/>
            <a:ext cx="1943100" cy="954107"/>
          </a:xfrm>
          <a:prstGeom prst="rect">
            <a:avLst/>
          </a:prstGeom>
          <a:gradFill rotWithShape="1">
            <a:gsLst>
              <a:gs pos="0">
                <a:schemeClr val="accent1">
                  <a:alpha val="42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3175">
            <a:solidFill>
              <a:schemeClr val="hlink"/>
            </a:solidFill>
            <a:miter lim="800000"/>
            <a:headEnd/>
            <a:tailEnd/>
          </a:ln>
          <a:effectLst>
            <a:outerShdw dist="107763" dir="13500000" sx="75000" sy="75000" algn="tl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de-AT" sz="1400" dirty="0">
                <a:latin typeface="Arial" charset="0"/>
              </a:rPr>
              <a:t>Spielsuchtambulanz</a:t>
            </a:r>
          </a:p>
          <a:p>
            <a:pPr algn="ctr">
              <a:defRPr/>
            </a:pPr>
            <a:r>
              <a:rPr lang="de-AT" sz="1400" dirty="0">
                <a:latin typeface="Arial" charset="0"/>
              </a:rPr>
              <a:t>de La </a:t>
            </a:r>
            <a:r>
              <a:rPr lang="de-AT" sz="1400" dirty="0" smtClean="0">
                <a:latin typeface="Arial" charset="0"/>
              </a:rPr>
              <a:t>Tour</a:t>
            </a:r>
          </a:p>
          <a:p>
            <a:pPr algn="ctr">
              <a:defRPr/>
            </a:pPr>
            <a:r>
              <a:rPr lang="de-AT" sz="1400" smtClean="0">
                <a:latin typeface="Arial" charset="0"/>
              </a:rPr>
              <a:t>(Villach</a:t>
            </a:r>
            <a:r>
              <a:rPr lang="de-AT" sz="1400" dirty="0" smtClean="0">
                <a:latin typeface="Arial" charset="0"/>
              </a:rPr>
              <a:t>, Spittal/Drau</a:t>
            </a:r>
            <a:r>
              <a:rPr lang="de-AT" sz="1400" smtClean="0">
                <a:latin typeface="Arial" charset="0"/>
              </a:rPr>
              <a:t>, Wolfsberg)</a:t>
            </a:r>
            <a:endParaRPr lang="de-AT" sz="1400" dirty="0">
              <a:latin typeface="Arial" charset="0"/>
            </a:endParaRPr>
          </a:p>
        </p:txBody>
      </p:sp>
      <p:sp>
        <p:nvSpPr>
          <p:cNvPr id="153630" name="Line 32"/>
          <p:cNvSpPr>
            <a:spLocks noChangeShapeType="1"/>
          </p:cNvSpPr>
          <p:nvPr/>
        </p:nvSpPr>
        <p:spPr bwMode="auto">
          <a:xfrm flipV="1">
            <a:off x="1908175" y="4221163"/>
            <a:ext cx="1439863" cy="1655762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de-AT"/>
          </a:p>
        </p:txBody>
      </p:sp>
      <p:sp>
        <p:nvSpPr>
          <p:cNvPr id="33" name="Text Box 14"/>
          <p:cNvSpPr txBox="1">
            <a:spLocks noChangeArrowheads="1"/>
          </p:cNvSpPr>
          <p:nvPr/>
        </p:nvSpPr>
        <p:spPr bwMode="auto">
          <a:xfrm>
            <a:off x="6300192" y="5733256"/>
            <a:ext cx="2592387" cy="307975"/>
          </a:xfrm>
          <a:prstGeom prst="rect">
            <a:avLst/>
          </a:prstGeom>
          <a:gradFill rotWithShape="1">
            <a:gsLst>
              <a:gs pos="0">
                <a:schemeClr val="accent1">
                  <a:alpha val="42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3175">
            <a:solidFill>
              <a:schemeClr val="hlink"/>
            </a:solidFill>
            <a:miter lim="800000"/>
            <a:headEnd/>
            <a:tailEnd/>
          </a:ln>
          <a:effectLst>
            <a:outerShdw dist="107763" dir="13500000" sx="75000" sy="75000" algn="tl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de-AT" sz="1400" dirty="0">
                <a:latin typeface="Arial" charset="0"/>
              </a:rPr>
              <a:t>Ambulanz für Spielsucht Linz</a:t>
            </a:r>
          </a:p>
        </p:txBody>
      </p:sp>
      <p:sp>
        <p:nvSpPr>
          <p:cNvPr id="153632" name="Line 19"/>
          <p:cNvSpPr>
            <a:spLocks noChangeShapeType="1"/>
          </p:cNvSpPr>
          <p:nvPr/>
        </p:nvSpPr>
        <p:spPr bwMode="auto">
          <a:xfrm flipH="1" flipV="1">
            <a:off x="6084168" y="4149079"/>
            <a:ext cx="576064" cy="36004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de-AT"/>
          </a:p>
        </p:txBody>
      </p:sp>
      <p:sp>
        <p:nvSpPr>
          <p:cNvPr id="35" name="Text Box 7"/>
          <p:cNvSpPr txBox="1">
            <a:spLocks noChangeArrowheads="1"/>
          </p:cNvSpPr>
          <p:nvPr/>
        </p:nvSpPr>
        <p:spPr bwMode="auto">
          <a:xfrm>
            <a:off x="2051050" y="6021388"/>
            <a:ext cx="1008063" cy="307975"/>
          </a:xfrm>
          <a:prstGeom prst="rect">
            <a:avLst/>
          </a:prstGeom>
          <a:gradFill rotWithShape="1">
            <a:gsLst>
              <a:gs pos="0">
                <a:schemeClr val="accent1">
                  <a:alpha val="42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3175">
            <a:solidFill>
              <a:schemeClr val="hlink"/>
            </a:solidFill>
            <a:miter lim="800000"/>
            <a:headEnd/>
            <a:tailEnd/>
          </a:ln>
          <a:effectLst>
            <a:outerShdw dist="107763" dir="13500000" sx="75000" sy="75000" algn="tl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de-AT" sz="1400" dirty="0">
                <a:latin typeface="Arial" charset="0"/>
              </a:rPr>
              <a:t>BIN Tirol</a:t>
            </a:r>
          </a:p>
        </p:txBody>
      </p:sp>
      <p:sp>
        <p:nvSpPr>
          <p:cNvPr id="36" name="Text Box 7"/>
          <p:cNvSpPr txBox="1">
            <a:spLocks noChangeArrowheads="1"/>
          </p:cNvSpPr>
          <p:nvPr/>
        </p:nvSpPr>
        <p:spPr bwMode="auto">
          <a:xfrm>
            <a:off x="3131840" y="6165304"/>
            <a:ext cx="2160587" cy="523875"/>
          </a:xfrm>
          <a:prstGeom prst="rect">
            <a:avLst/>
          </a:prstGeom>
          <a:gradFill rotWithShape="1">
            <a:gsLst>
              <a:gs pos="0">
                <a:schemeClr val="accent1">
                  <a:alpha val="42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3175">
            <a:solidFill>
              <a:schemeClr val="hlink"/>
            </a:solidFill>
            <a:miter lim="800000"/>
            <a:headEnd/>
            <a:tailEnd/>
          </a:ln>
          <a:effectLst>
            <a:outerShdw dist="107763" dir="13500000" sx="75000" sy="75000" algn="tl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de-AT" sz="1400" dirty="0">
                <a:latin typeface="Arial" charset="0"/>
              </a:rPr>
              <a:t>SHG Anonyme Spieler Brunn am Gebirge</a:t>
            </a:r>
          </a:p>
        </p:txBody>
      </p:sp>
      <p:sp>
        <p:nvSpPr>
          <p:cNvPr id="153635" name="Line 19"/>
          <p:cNvSpPr>
            <a:spLocks noChangeShapeType="1"/>
          </p:cNvSpPr>
          <p:nvPr/>
        </p:nvSpPr>
        <p:spPr bwMode="auto">
          <a:xfrm flipH="1">
            <a:off x="6228184" y="3501008"/>
            <a:ext cx="719484" cy="216347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de-AT"/>
          </a:p>
        </p:txBody>
      </p:sp>
      <p:sp>
        <p:nvSpPr>
          <p:cNvPr id="153636" name="Line 23"/>
          <p:cNvSpPr>
            <a:spLocks noChangeShapeType="1"/>
          </p:cNvSpPr>
          <p:nvPr/>
        </p:nvSpPr>
        <p:spPr bwMode="auto">
          <a:xfrm>
            <a:off x="2124075" y="3141663"/>
            <a:ext cx="935038" cy="503237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de-AT"/>
          </a:p>
        </p:txBody>
      </p:sp>
      <p:sp>
        <p:nvSpPr>
          <p:cNvPr id="37" name="Text Box 7"/>
          <p:cNvSpPr txBox="1">
            <a:spLocks noChangeArrowheads="1"/>
          </p:cNvSpPr>
          <p:nvPr/>
        </p:nvSpPr>
        <p:spPr bwMode="auto">
          <a:xfrm>
            <a:off x="6876256" y="4077072"/>
            <a:ext cx="1296144" cy="307777"/>
          </a:xfrm>
          <a:prstGeom prst="rect">
            <a:avLst/>
          </a:prstGeom>
          <a:gradFill rotWithShape="1">
            <a:gsLst>
              <a:gs pos="0">
                <a:schemeClr val="accent1">
                  <a:alpha val="42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3175">
            <a:solidFill>
              <a:schemeClr val="hlink"/>
            </a:solidFill>
            <a:miter lim="800000"/>
            <a:headEnd/>
            <a:tailEnd/>
          </a:ln>
          <a:effectLst>
            <a:outerShdw dist="107763" dir="13500000" sx="75000" sy="75000" algn="tl" rotWithShape="0">
              <a:schemeClr val="bg2">
                <a:alpha val="50000"/>
              </a:scheme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AT" sz="1400" dirty="0" smtClean="0">
                <a:latin typeface="Arial" charset="0"/>
              </a:rPr>
              <a:t>Grüner Kreis</a:t>
            </a:r>
            <a:endParaRPr lang="de-AT" sz="1400" dirty="0">
              <a:latin typeface="Arial" charset="0"/>
            </a:endParaRPr>
          </a:p>
        </p:txBody>
      </p:sp>
      <p:sp>
        <p:nvSpPr>
          <p:cNvPr id="38" name="Line 19"/>
          <p:cNvSpPr>
            <a:spLocks noChangeShapeType="1"/>
          </p:cNvSpPr>
          <p:nvPr/>
        </p:nvSpPr>
        <p:spPr bwMode="auto">
          <a:xfrm flipH="1" flipV="1">
            <a:off x="6300192" y="3933056"/>
            <a:ext cx="576064" cy="144016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41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500"/>
                                        <p:tgtEl>
                                          <p:spTgt spid="541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41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41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41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41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41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41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41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541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541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41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541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1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541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1698" grpId="0" animBg="1"/>
      <p:bldP spid="541699" grpId="0" animBg="1"/>
      <p:bldP spid="541701" grpId="0" animBg="1"/>
      <p:bldP spid="541702" grpId="0" animBg="1"/>
      <p:bldP spid="541703" grpId="0" animBg="1"/>
      <p:bldP spid="541704" grpId="0" animBg="1"/>
      <p:bldP spid="541705" grpId="0" animBg="1"/>
      <p:bldP spid="541707" grpId="0" animBg="1"/>
      <p:bldP spid="541708" grpId="0" animBg="1"/>
      <p:bldP spid="541709" grpId="0" animBg="1"/>
      <p:bldP spid="541710" grpId="0" animBg="1"/>
      <p:bldP spid="541721" grpId="0" animBg="1"/>
      <p:bldP spid="541723" grpId="0" animBg="1"/>
      <p:bldP spid="541724" grpId="0" animBg="1"/>
      <p:bldP spid="541727" grpId="0" animBg="1"/>
      <p:bldP spid="33" grpId="0" animBg="1"/>
      <p:bldP spid="35" grpId="0" animBg="1"/>
      <p:bldP spid="36" grpId="0" animBg="1"/>
      <p:bldP spid="3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:\Eigene Dateien auf S\Eigene Bilder\Krankenhaus\_MG_6504.JPG"/>
          <p:cNvPicPr>
            <a:picLocks noChangeAspect="1" noChangeArrowheads="1"/>
          </p:cNvPicPr>
          <p:nvPr/>
        </p:nvPicPr>
        <p:blipFill>
          <a:blip r:embed="rId2" cstate="print"/>
          <a:srcRect l="7571" r="10095"/>
          <a:stretch>
            <a:fillRect/>
          </a:stretch>
        </p:blipFill>
        <p:spPr bwMode="auto">
          <a:xfrm>
            <a:off x="-14146" y="514273"/>
            <a:ext cx="6530362" cy="5287811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5733256"/>
            <a:ext cx="8568952" cy="1066800"/>
          </a:xfrm>
        </p:spPr>
        <p:txBody>
          <a:bodyPr>
            <a:normAutofit/>
          </a:bodyPr>
          <a:lstStyle/>
          <a:p>
            <a:r>
              <a:rPr lang="de-AT" sz="2000" b="1" dirty="0" smtClean="0">
                <a:latin typeface="Batang" pitchFamily="18" charset="-127"/>
                <a:ea typeface="Batang" pitchFamily="18" charset="-127"/>
              </a:rPr>
              <a:t>Krankenhaus de La Tour</a:t>
            </a:r>
            <a:br>
              <a:rPr lang="de-AT" sz="2000" b="1" dirty="0" smtClean="0">
                <a:latin typeface="Batang" pitchFamily="18" charset="-127"/>
                <a:ea typeface="Batang" pitchFamily="18" charset="-127"/>
              </a:rPr>
            </a:br>
            <a:r>
              <a:rPr lang="de-AT" sz="2000" b="1" dirty="0" smtClean="0">
                <a:latin typeface="Batang" pitchFamily="18" charset="-127"/>
                <a:ea typeface="Batang" pitchFamily="18" charset="-127"/>
              </a:rPr>
              <a:t>Behandlungszentrum für Abhängigkeitserkrankungen</a:t>
            </a:r>
            <a:endParaRPr lang="de-AT" sz="2000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516216" y="1484784"/>
            <a:ext cx="2304256" cy="4680520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de-AT" sz="2500" b="1" dirty="0" smtClean="0">
                <a:latin typeface="Arial" pitchFamily="34" charset="0"/>
                <a:cs typeface="Arial" pitchFamily="34" charset="0"/>
              </a:rPr>
              <a:t>Stationäres</a:t>
            </a:r>
          </a:p>
          <a:p>
            <a:pPr algn="r">
              <a:buNone/>
            </a:pPr>
            <a:r>
              <a:rPr lang="de-AT" sz="2500" b="1" dirty="0" smtClean="0">
                <a:latin typeface="Arial" pitchFamily="34" charset="0"/>
                <a:cs typeface="Arial" pitchFamily="34" charset="0"/>
              </a:rPr>
              <a:t>Therapie-</a:t>
            </a:r>
          </a:p>
          <a:p>
            <a:pPr algn="r">
              <a:buNone/>
            </a:pPr>
            <a:r>
              <a:rPr lang="de-AT" sz="2500" b="1" dirty="0" err="1" smtClean="0">
                <a:latin typeface="Arial" pitchFamily="34" charset="0"/>
                <a:cs typeface="Arial" pitchFamily="34" charset="0"/>
              </a:rPr>
              <a:t>angebot</a:t>
            </a:r>
            <a:endParaRPr lang="de-AT" sz="2500" b="1" dirty="0" smtClean="0">
              <a:latin typeface="Arial" pitchFamily="34" charset="0"/>
              <a:cs typeface="Arial" pitchFamily="34" charset="0"/>
            </a:endParaRPr>
          </a:p>
          <a:p>
            <a:pPr algn="r">
              <a:buNone/>
            </a:pPr>
            <a:r>
              <a:rPr lang="de-AT" sz="2500" b="1" dirty="0" smtClean="0">
                <a:latin typeface="Arial" pitchFamily="34" charset="0"/>
                <a:cs typeface="Arial" pitchFamily="34" charset="0"/>
              </a:rPr>
              <a:t>für </a:t>
            </a:r>
          </a:p>
          <a:p>
            <a:pPr algn="r">
              <a:buNone/>
            </a:pPr>
            <a:r>
              <a:rPr lang="de-AT" sz="2500" b="1" dirty="0" smtClean="0">
                <a:latin typeface="Arial" pitchFamily="34" charset="0"/>
                <a:cs typeface="Arial" pitchFamily="34" charset="0"/>
              </a:rPr>
              <a:t>Substanz-</a:t>
            </a:r>
          </a:p>
          <a:p>
            <a:pPr algn="r">
              <a:buNone/>
            </a:pPr>
            <a:r>
              <a:rPr lang="de-AT" sz="2500" b="1" dirty="0" err="1" smtClean="0">
                <a:latin typeface="Arial" pitchFamily="34" charset="0"/>
                <a:cs typeface="Arial" pitchFamily="34" charset="0"/>
              </a:rPr>
              <a:t>gebrauchs</a:t>
            </a:r>
            <a:r>
              <a:rPr lang="de-AT" sz="2500" b="1" dirty="0" smtClean="0">
                <a:latin typeface="Arial" pitchFamily="34" charset="0"/>
                <a:cs typeface="Arial" pitchFamily="34" charset="0"/>
              </a:rPr>
              <a:t>-</a:t>
            </a:r>
          </a:p>
          <a:p>
            <a:pPr algn="r">
              <a:buNone/>
            </a:pPr>
            <a:r>
              <a:rPr lang="de-AT" sz="2500" b="1" dirty="0" err="1" smtClean="0">
                <a:latin typeface="Arial" pitchFamily="34" charset="0"/>
                <a:cs typeface="Arial" pitchFamily="34" charset="0"/>
              </a:rPr>
              <a:t>störungen</a:t>
            </a:r>
            <a:endParaRPr lang="de-AT" sz="2500" b="1" dirty="0" smtClean="0">
              <a:latin typeface="Arial" pitchFamily="34" charset="0"/>
              <a:cs typeface="Arial" pitchFamily="34" charset="0"/>
            </a:endParaRPr>
          </a:p>
          <a:p>
            <a:pPr algn="r">
              <a:buNone/>
            </a:pPr>
            <a:r>
              <a:rPr lang="de-AT" sz="2500" b="1" dirty="0" smtClean="0">
                <a:latin typeface="Arial" pitchFamily="34" charset="0"/>
                <a:cs typeface="Arial" pitchFamily="34" charset="0"/>
              </a:rPr>
              <a:t>seit 1987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de-DE" b="1" dirty="0" smtClean="0">
                <a:latin typeface="Arial" pitchFamily="34" charset="0"/>
                <a:cs typeface="Arial" pitchFamily="34" charset="0"/>
              </a:rPr>
              <a:t>Stationär behandeltes Patientenkollektiv 1987-2015</a:t>
            </a:r>
            <a:endParaRPr lang="de-DE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2492896"/>
            <a:ext cx="8640960" cy="4081640"/>
          </a:xfrm>
        </p:spPr>
        <p:txBody>
          <a:bodyPr>
            <a:normAutofit/>
          </a:bodyPr>
          <a:lstStyle/>
          <a:p>
            <a:pPr>
              <a:buClr>
                <a:schemeClr val="accent2"/>
              </a:buClr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460 Patienten</a:t>
            </a:r>
          </a:p>
          <a:p>
            <a:pPr>
              <a:buClr>
                <a:schemeClr val="accent2"/>
              </a:buClr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83% Männer, 17% Frauen</a:t>
            </a:r>
          </a:p>
          <a:p>
            <a:pPr>
              <a:buClr>
                <a:schemeClr val="accent2"/>
              </a:buClr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Durchschnittsalter: 42 Jahre (zw. 17 - 73 Jahren)</a:t>
            </a:r>
          </a:p>
          <a:p>
            <a:pPr>
              <a:buClr>
                <a:schemeClr val="accent2"/>
              </a:buClr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In LG oder verheiratet: 51,5%</a:t>
            </a:r>
          </a:p>
          <a:p>
            <a:pPr>
              <a:buClr>
                <a:schemeClr val="accent2"/>
              </a:buClr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Berufstätig: 31,8%  Arbeitslos: 44,5%</a:t>
            </a:r>
          </a:p>
          <a:p>
            <a:pPr>
              <a:buClr>
                <a:schemeClr val="accent2"/>
              </a:buClr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Dauer der Problematik: 53,5% über 10 Jahre</a:t>
            </a:r>
          </a:p>
          <a:p>
            <a:pPr>
              <a:buClr>
                <a:schemeClr val="accent2"/>
              </a:buClr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Verschuldung: 28.4% bis zu € 35.000,--</a:t>
            </a:r>
          </a:p>
          <a:p>
            <a:pPr>
              <a:buClr>
                <a:schemeClr val="accent2"/>
              </a:buClr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Längste spielfreie Phase: 29,8% bis zu 6 Monaten</a:t>
            </a:r>
          </a:p>
          <a:p>
            <a:endParaRPr lang="de-DE" dirty="0" smtClean="0">
              <a:latin typeface="Arial" pitchFamily="34" charset="0"/>
              <a:cs typeface="Arial" pitchFamily="34" charset="0"/>
            </a:endParaRPr>
          </a:p>
          <a:p>
            <a:endParaRPr lang="de-DE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908720"/>
            <a:ext cx="8435280" cy="5544616"/>
          </a:xfrm>
        </p:spPr>
        <p:txBody>
          <a:bodyPr>
            <a:noAutofit/>
          </a:bodyPr>
          <a:lstStyle/>
          <a:p>
            <a:pPr>
              <a:buClr>
                <a:schemeClr val="accent2"/>
              </a:buClr>
            </a:pPr>
            <a:r>
              <a:rPr lang="de-DE" sz="2400" dirty="0" smtClean="0">
                <a:latin typeface="Arial" pitchFamily="34" charset="0"/>
                <a:cs typeface="Arial" pitchFamily="34" charset="0"/>
              </a:rPr>
              <a:t>Automatenglücksspiel:  83.7%</a:t>
            </a:r>
          </a:p>
          <a:p>
            <a:pPr>
              <a:buClr>
                <a:schemeClr val="accent2"/>
              </a:buClr>
            </a:pPr>
            <a:r>
              <a:rPr lang="de-DE" sz="2400" dirty="0" smtClean="0">
                <a:latin typeface="Arial" pitchFamily="34" charset="0"/>
                <a:cs typeface="Arial" pitchFamily="34" charset="0"/>
              </a:rPr>
              <a:t>Sportwetten: 27.6%</a:t>
            </a:r>
          </a:p>
          <a:p>
            <a:pPr>
              <a:buClr>
                <a:schemeClr val="accent2"/>
              </a:buClr>
            </a:pPr>
            <a:r>
              <a:rPr lang="de-DE" sz="2400" dirty="0" smtClean="0">
                <a:latin typeface="Arial" pitchFamily="34" charset="0"/>
                <a:cs typeface="Arial" pitchFamily="34" charset="0"/>
              </a:rPr>
              <a:t>Online-Spiele: 16.7%</a:t>
            </a:r>
          </a:p>
          <a:p>
            <a:pPr>
              <a:buClr>
                <a:schemeClr val="accent2"/>
              </a:buClr>
            </a:pPr>
            <a:r>
              <a:rPr lang="de-DE" sz="2400" dirty="0" smtClean="0">
                <a:latin typeface="Arial" pitchFamily="34" charset="0"/>
                <a:cs typeface="Arial" pitchFamily="34" charset="0"/>
              </a:rPr>
              <a:t>Kombinierte(r) Missbrauch/Abhängigkeit: 37,4%</a:t>
            </a:r>
          </a:p>
          <a:p>
            <a:pPr>
              <a:buClr>
                <a:schemeClr val="accent2"/>
              </a:buClr>
            </a:pPr>
            <a:r>
              <a:rPr lang="de-DE" sz="2400" dirty="0" smtClean="0">
                <a:latin typeface="Arial" pitchFamily="34" charset="0"/>
                <a:cs typeface="Arial" pitchFamily="34" charset="0"/>
              </a:rPr>
              <a:t>Delikte: 26.6%</a:t>
            </a:r>
          </a:p>
          <a:p>
            <a:pPr>
              <a:buClr>
                <a:schemeClr val="accent2"/>
              </a:buClr>
            </a:pPr>
            <a:r>
              <a:rPr lang="de-DE" sz="2400" dirty="0" smtClean="0">
                <a:latin typeface="Arial" pitchFamily="34" charset="0"/>
                <a:cs typeface="Arial" pitchFamily="34" charset="0"/>
              </a:rPr>
              <a:t>Familiäre Suchtbelastung: 41,2%</a:t>
            </a:r>
          </a:p>
          <a:p>
            <a:pPr>
              <a:buClr>
                <a:schemeClr val="accent2"/>
              </a:buClr>
            </a:pPr>
            <a:r>
              <a:rPr lang="de-DE" sz="2400" dirty="0" smtClean="0">
                <a:latin typeface="Arial" pitchFamily="34" charset="0"/>
                <a:cs typeface="Arial" pitchFamily="34" charset="0"/>
              </a:rPr>
              <a:t>Psychosoziale Problemstellungen: 79.2%</a:t>
            </a:r>
          </a:p>
          <a:p>
            <a:pPr>
              <a:buClr>
                <a:schemeClr val="accent2"/>
              </a:buClr>
            </a:pPr>
            <a:r>
              <a:rPr lang="de-DE" sz="2400" dirty="0" smtClean="0">
                <a:latin typeface="Arial" pitchFamily="34" charset="0"/>
                <a:cs typeface="Arial" pitchFamily="34" charset="0"/>
              </a:rPr>
              <a:t>Suizidversuche: 17%</a:t>
            </a:r>
          </a:p>
          <a:p>
            <a:pPr>
              <a:buClr>
                <a:schemeClr val="accent2"/>
              </a:buClr>
            </a:pPr>
            <a:r>
              <a:rPr lang="de-DE" sz="2400" dirty="0" smtClean="0">
                <a:latin typeface="Arial" pitchFamily="34" charset="0"/>
                <a:cs typeface="Arial" pitchFamily="34" charset="0"/>
              </a:rPr>
              <a:t>Stat. Erstbehandlung: 76,7%</a:t>
            </a:r>
          </a:p>
          <a:p>
            <a:pPr>
              <a:buClr>
                <a:schemeClr val="accent2"/>
              </a:buClr>
            </a:pPr>
            <a:r>
              <a:rPr lang="de-DE" sz="2400" dirty="0" smtClean="0">
                <a:latin typeface="Arial" pitchFamily="34" charset="0"/>
                <a:cs typeface="Arial" pitchFamily="34" charset="0"/>
              </a:rPr>
              <a:t>Hohe Rate an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komorbiden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Störungen</a:t>
            </a:r>
          </a:p>
          <a:p>
            <a:pPr>
              <a:buClr>
                <a:schemeClr val="accent2"/>
              </a:buClr>
            </a:pPr>
            <a:r>
              <a:rPr lang="de-DE" sz="2400" dirty="0" smtClean="0">
                <a:latin typeface="Arial" pitchFamily="34" charset="0"/>
                <a:cs typeface="Arial" pitchFamily="34" charset="0"/>
              </a:rPr>
              <a:t>Offline Spieler: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histrionisch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, narzisstisch, antisozial,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borderline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Persönlichkeitsakzentuierung</a:t>
            </a:r>
          </a:p>
          <a:p>
            <a:pPr>
              <a:buClr>
                <a:schemeClr val="accent2"/>
              </a:buClr>
            </a:pPr>
            <a:r>
              <a:rPr lang="de-DE" sz="2400" dirty="0" smtClean="0">
                <a:latin typeface="Arial" pitchFamily="34" charset="0"/>
                <a:cs typeface="Arial" pitchFamily="34" charset="0"/>
              </a:rPr>
              <a:t>Online Spieler: selbstunsichere,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dependente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, zwanghafte, passiv-aggressive Persönlichkeitsakzentuierung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ctrTitle"/>
          </p:nvPr>
        </p:nvSpPr>
        <p:spPr>
          <a:xfrm>
            <a:off x="395536" y="1268760"/>
            <a:ext cx="8458200" cy="1470025"/>
          </a:xfrm>
        </p:spPr>
        <p:txBody>
          <a:bodyPr/>
          <a:lstStyle/>
          <a:p>
            <a:r>
              <a:rPr lang="en-GB" b="1" dirty="0" err="1" smtClean="0">
                <a:latin typeface="Arial" pitchFamily="34" charset="0"/>
                <a:cs typeface="Arial" pitchFamily="34" charset="0"/>
              </a:rPr>
              <a:t>Spezifische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b="1" dirty="0" err="1" smtClean="0">
                <a:latin typeface="Arial" pitchFamily="34" charset="0"/>
                <a:cs typeface="Arial" pitchFamily="34" charset="0"/>
              </a:rPr>
              <a:t>Anforderungen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b="1" dirty="0" err="1" smtClean="0">
                <a:latin typeface="Arial" pitchFamily="34" charset="0"/>
                <a:cs typeface="Arial" pitchFamily="34" charset="0"/>
              </a:rPr>
              <a:t>für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b="1" dirty="0" err="1" smtClean="0">
                <a:latin typeface="Arial" pitchFamily="34" charset="0"/>
                <a:cs typeface="Arial" pitchFamily="34" charset="0"/>
              </a:rPr>
              <a:t>Prävention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 und </a:t>
            </a:r>
            <a:r>
              <a:rPr lang="en-GB" b="1" dirty="0" err="1" smtClean="0">
                <a:latin typeface="Arial" pitchFamily="34" charset="0"/>
                <a:cs typeface="Arial" pitchFamily="34" charset="0"/>
              </a:rPr>
              <a:t>Therapie</a:t>
            </a:r>
            <a:endParaRPr lang="en-GB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939" name="Subtitle 2"/>
          <p:cNvSpPr>
            <a:spLocks noGrp="1"/>
          </p:cNvSpPr>
          <p:nvPr>
            <p:ph type="subTitle" idx="1"/>
          </p:nvPr>
        </p:nvSpPr>
        <p:spPr>
          <a:xfrm>
            <a:off x="457200" y="3645024"/>
            <a:ext cx="7859216" cy="3212976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endParaRPr lang="en-GB" sz="3200" b="1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endParaRPr lang="en-GB" sz="32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576064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buClr>
                <a:schemeClr val="accent2"/>
              </a:buClr>
              <a:buFont typeface="Arial" pitchFamily="34" charset="0"/>
              <a:buChar char="•"/>
            </a:pP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Ressourcenenorientiertung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1200"/>
              </a:spcBef>
              <a:buClr>
                <a:schemeClr val="accent2"/>
              </a:buClr>
              <a:buFont typeface="Arial" pitchFamily="34" charset="0"/>
              <a:buChar char="•"/>
            </a:pP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Eigenkompetenz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zu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fördern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selbstwertsteigernde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Maßnahmen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1200"/>
              </a:spcBef>
              <a:buClr>
                <a:schemeClr val="accent2"/>
              </a:buClr>
              <a:buFont typeface="Arial" pitchFamily="34" charset="0"/>
              <a:buChar char="•"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Die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fünf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Säulen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einer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stabilen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Identität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zu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stützen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und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zu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stabilisieren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1200"/>
              </a:spcBef>
              <a:buClr>
                <a:schemeClr val="accent2"/>
              </a:buClr>
              <a:buFont typeface="Arial" pitchFamily="34" charset="0"/>
              <a:buChar char="•"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Die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Weiterentwicklung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therapeutischer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Konzepte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, die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sich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nicht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ausschließlich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an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Therapiekonzepten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zur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Behandlung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von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Substanzabhängigkeiten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orientieren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1200"/>
              </a:spcBef>
              <a:buClr>
                <a:schemeClr val="accent2"/>
              </a:buClr>
            </a:pP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Kognitiv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therapeutische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Ansätze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1200"/>
              </a:spcBef>
              <a:buClr>
                <a:schemeClr val="accent2"/>
              </a:buClr>
            </a:pP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Schematherapie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1200"/>
              </a:spcBef>
              <a:buClr>
                <a:schemeClr val="accent2"/>
              </a:buClr>
              <a:buFont typeface="Arial" pitchFamily="34" charset="0"/>
              <a:buChar char="•"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Achtsamkeitsbasierte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Ansätze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1200"/>
              </a:spcBef>
              <a:buClr>
                <a:schemeClr val="accent2"/>
              </a:buClr>
              <a:buFont typeface="Arial" pitchFamily="34" charset="0"/>
              <a:buChar char="•"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Akzeptanz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- und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Commitmenttherapie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1200"/>
              </a:spcBef>
              <a:buClr>
                <a:schemeClr val="accent2"/>
              </a:buClr>
              <a:buFont typeface="Arial" pitchFamily="34" charset="0"/>
              <a:buChar char="•"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Verstärkte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Berücksichtung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der 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Komorbiditäten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1200"/>
              </a:spcBef>
              <a:buClr>
                <a:schemeClr val="accent2"/>
              </a:buClr>
            </a:pPr>
            <a:r>
              <a:rPr lang="de-DE" sz="2000" dirty="0" smtClean="0">
                <a:latin typeface="Arial" pitchFamily="34" charset="0"/>
                <a:cs typeface="Arial" pitchFamily="34" charset="0"/>
              </a:rPr>
              <a:t>Therapie 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als gemeinsame Reise, mit definiertem Reiseziel, aber auch als Entdeckungstour 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zu ganz 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persönlichen inneren Vorgängen. Das eigene Leben neu oder anders 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zu begreifen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!</a:t>
            </a:r>
            <a:endParaRPr lang="de-DE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S:\Eigene Dateien auf S\Eigene Bilder\Krankenhaus\Fotos Maurer\_MG_096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81020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6093296"/>
          </a:xfrm>
        </p:spPr>
        <p:txBody>
          <a:bodyPr>
            <a:normAutofit fontScale="90000"/>
          </a:bodyPr>
          <a:lstStyle/>
          <a:p>
            <a:pPr algn="ctr"/>
            <a:r>
              <a:rPr lang="de-AT" dirty="0" smtClean="0"/>
              <a:t>Sucht im Wandel der Zeit</a:t>
            </a:r>
            <a:br>
              <a:rPr lang="de-AT" dirty="0" smtClean="0"/>
            </a:br>
            <a:r>
              <a:rPr lang="de-AT" dirty="0" smtClean="0"/>
              <a:t/>
            </a:r>
            <a:br>
              <a:rPr lang="de-AT" dirty="0" smtClean="0"/>
            </a:br>
            <a:r>
              <a:rPr lang="de-AT" dirty="0" smtClean="0"/>
              <a:t/>
            </a:r>
            <a:br>
              <a:rPr lang="de-AT" dirty="0" smtClean="0"/>
            </a:br>
            <a:r>
              <a:rPr lang="de-AT" dirty="0" smtClean="0"/>
              <a:t/>
            </a:r>
            <a:br>
              <a:rPr lang="de-AT" dirty="0" smtClean="0"/>
            </a:br>
            <a:r>
              <a:rPr lang="de-AT" dirty="0" smtClean="0"/>
              <a:t/>
            </a:r>
            <a:br>
              <a:rPr lang="de-AT" dirty="0" smtClean="0"/>
            </a:br>
            <a:r>
              <a:rPr lang="de-AT" dirty="0" smtClean="0"/>
              <a:t/>
            </a:r>
            <a:br>
              <a:rPr lang="de-AT" dirty="0" smtClean="0"/>
            </a:br>
            <a:r>
              <a:rPr lang="de-AT" dirty="0" smtClean="0"/>
              <a:t/>
            </a:r>
            <a:br>
              <a:rPr lang="de-AT" dirty="0" smtClean="0"/>
            </a:br>
            <a:r>
              <a:rPr lang="de-AT" dirty="0" smtClean="0"/>
              <a:t/>
            </a:r>
            <a:br>
              <a:rPr lang="de-AT" dirty="0" smtClean="0"/>
            </a:br>
            <a:r>
              <a:rPr lang="de-AT" dirty="0" smtClean="0"/>
              <a:t/>
            </a:r>
            <a:br>
              <a:rPr lang="de-AT" dirty="0" smtClean="0"/>
            </a:br>
            <a:r>
              <a:rPr lang="de-AT" i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Agency FB" pitchFamily="34" charset="0"/>
              </a:rPr>
              <a:t>Danke für Ihre Aufmerksamkeit!</a:t>
            </a:r>
            <a:endParaRPr lang="de-AT" i="1" dirty="0">
              <a:solidFill>
                <a:schemeClr val="accent4">
                  <a:lumMod val="40000"/>
                  <a:lumOff val="60000"/>
                </a:schemeClr>
              </a:solidFill>
              <a:latin typeface="Agency FB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11560" y="4437112"/>
            <a:ext cx="8229600" cy="1656184"/>
          </a:xfrm>
        </p:spPr>
        <p:txBody>
          <a:bodyPr>
            <a:normAutofit/>
          </a:bodyPr>
          <a:lstStyle/>
          <a:p>
            <a:pPr algn="ctr">
              <a:spcBef>
                <a:spcPts val="600"/>
              </a:spcBef>
              <a:buNone/>
            </a:pPr>
            <a:r>
              <a:rPr lang="de-AT" dirty="0" smtClean="0">
                <a:solidFill>
                  <a:schemeClr val="bg1"/>
                </a:solidFill>
                <a:latin typeface="+mj-lt"/>
              </a:rPr>
              <a:t>„Mehr als die Vergangenheit interessiert mich die Zukunft, denn in ihr gedenke ich zu leben.“ </a:t>
            </a:r>
            <a:r>
              <a:rPr lang="de-AT" i="1" dirty="0" smtClean="0">
                <a:solidFill>
                  <a:schemeClr val="bg1"/>
                </a:solidFill>
                <a:latin typeface="+mj-lt"/>
              </a:rPr>
              <a:t>Albert Einstein</a:t>
            </a:r>
            <a:endParaRPr lang="de-AT" i="1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752528"/>
          </a:xfrm>
          <a:gradFill>
            <a:gsLst>
              <a:gs pos="0">
                <a:srgbClr val="63989B">
                  <a:alpha val="76000"/>
                </a:srgbClr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accent1">
                <a:lumMod val="75000"/>
              </a:schemeClr>
            </a:solidFill>
          </a:ln>
        </p:spPr>
        <p:txBody>
          <a:bodyPr/>
          <a:lstStyle/>
          <a:p>
            <a:pPr>
              <a:lnSpc>
                <a:spcPct val="150000"/>
              </a:lnSpc>
            </a:pPr>
            <a:endParaRPr lang="de-AT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accent2"/>
              </a:buClr>
            </a:pPr>
            <a:r>
              <a:rPr lang="de-AT" b="1" dirty="0" smtClean="0">
                <a:latin typeface="Arial" pitchFamily="34" charset="0"/>
                <a:cs typeface="Arial" pitchFamily="34" charset="0"/>
              </a:rPr>
              <a:t>Soziodemografische Angaben</a:t>
            </a:r>
          </a:p>
          <a:p>
            <a:pPr>
              <a:lnSpc>
                <a:spcPct val="150000"/>
              </a:lnSpc>
              <a:buClr>
                <a:schemeClr val="accent2"/>
              </a:buClr>
            </a:pPr>
            <a:r>
              <a:rPr lang="de-AT" b="1" dirty="0" smtClean="0">
                <a:latin typeface="Arial" pitchFamily="34" charset="0"/>
                <a:cs typeface="Arial" pitchFamily="34" charset="0"/>
              </a:rPr>
              <a:t>Migrationshintergrund</a:t>
            </a:r>
          </a:p>
          <a:p>
            <a:pPr>
              <a:lnSpc>
                <a:spcPct val="150000"/>
              </a:lnSpc>
              <a:buClr>
                <a:schemeClr val="accent2"/>
              </a:buClr>
            </a:pPr>
            <a:r>
              <a:rPr lang="de-AT" b="1" dirty="0" smtClean="0">
                <a:latin typeface="Arial" pitchFamily="34" charset="0"/>
                <a:cs typeface="Arial" pitchFamily="34" charset="0"/>
              </a:rPr>
              <a:t>Bundesländer</a:t>
            </a:r>
          </a:p>
          <a:p>
            <a:pPr>
              <a:lnSpc>
                <a:spcPct val="150000"/>
              </a:lnSpc>
              <a:buClr>
                <a:schemeClr val="accent2"/>
              </a:buClr>
            </a:pPr>
            <a:r>
              <a:rPr lang="de-DE" altLang="de-DE" b="1" dirty="0" smtClean="0">
                <a:latin typeface="Arial" pitchFamily="34" charset="0"/>
                <a:cs typeface="Arial" pitchFamily="34" charset="0"/>
              </a:rPr>
              <a:t>Problembezogenes Glücksspielverhalten</a:t>
            </a:r>
          </a:p>
          <a:p>
            <a:pPr>
              <a:lnSpc>
                <a:spcPct val="150000"/>
              </a:lnSpc>
              <a:buClr>
                <a:schemeClr val="accent2"/>
              </a:buClr>
            </a:pPr>
            <a:r>
              <a:rPr lang="de-DE" altLang="de-DE" b="1" dirty="0" smtClean="0">
                <a:latin typeface="Arial" pitchFamily="34" charset="0"/>
                <a:cs typeface="Arial" pitchFamily="34" charset="0"/>
              </a:rPr>
              <a:t>Akzeptanz von Präventionsmaßnahmen</a:t>
            </a:r>
          </a:p>
          <a:p>
            <a:endParaRPr lang="de-DE" altLang="de-DE" dirty="0" smtClean="0">
              <a:latin typeface="Arial" pitchFamily="34" charset="0"/>
              <a:cs typeface="Arial" pitchFamily="34" charset="0"/>
            </a:endParaRPr>
          </a:p>
          <a:p>
            <a:endParaRPr lang="de-AT" dirty="0" smtClean="0">
              <a:latin typeface="Arial" pitchFamily="34" charset="0"/>
              <a:cs typeface="Arial" pitchFamily="34" charset="0"/>
            </a:endParaRPr>
          </a:p>
          <a:p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5"/>
          <p:cNvSpPr txBox="1">
            <a:spLocks noChangeArrowheads="1"/>
          </p:cNvSpPr>
          <p:nvPr/>
        </p:nvSpPr>
        <p:spPr bwMode="auto">
          <a:xfrm>
            <a:off x="827584" y="764704"/>
            <a:ext cx="7272338" cy="523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de-DE" altLang="de-DE" sz="2800" b="1" dirty="0" smtClean="0">
                <a:solidFill>
                  <a:schemeClr val="bg1"/>
                </a:solidFill>
              </a:rPr>
              <a:t>Glücksspielprävalenzen nach Geschlecht</a:t>
            </a:r>
          </a:p>
        </p:txBody>
      </p:sp>
      <p:graphicFrame>
        <p:nvGraphicFramePr>
          <p:cNvPr id="2" name="Tabelle 1"/>
          <p:cNvGraphicFramePr>
            <a:graphicFrameLocks noGrp="1"/>
          </p:cNvGraphicFramePr>
          <p:nvPr/>
        </p:nvGraphicFramePr>
        <p:xfrm>
          <a:off x="251520" y="1988840"/>
          <a:ext cx="8497888" cy="3744912"/>
        </p:xfrm>
        <a:graphic>
          <a:graphicData uri="http://schemas.openxmlformats.org/drawingml/2006/table">
            <a:tbl>
              <a:tblPr firstRow="1" firstCol="1" bandRow="1">
                <a:tableStyleId>{16D9F66E-5EB9-4882-86FB-DCBF35E3C3E4}</a:tableStyleId>
              </a:tblPr>
              <a:tblGrid>
                <a:gridCol w="2042235"/>
                <a:gridCol w="1270501"/>
                <a:gridCol w="1152256"/>
                <a:gridCol w="825629"/>
                <a:gridCol w="1262835"/>
                <a:gridCol w="1008224"/>
                <a:gridCol w="936208"/>
              </a:tblGrid>
              <a:tr h="560701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 </a:t>
                      </a:r>
                      <a:endParaRPr lang="de-DE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8" marR="68588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de-DE" sz="1800" dirty="0" smtClean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Spielteilnahme </a:t>
                      </a: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2009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8" marR="68588" marT="0" marB="0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de-DE" sz="1800" dirty="0" smtClean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Spielteilnahme </a:t>
                      </a: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2015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8" marR="68588" marT="0" marB="0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1121399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 </a:t>
                      </a:r>
                      <a:endParaRPr lang="de-DE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8" marR="6858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12-</a:t>
                      </a:r>
                    </a:p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Monate</a:t>
                      </a:r>
                      <a:endParaRPr lang="de-DE" sz="18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8" marR="685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30-</a:t>
                      </a:r>
                    </a:p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Tage</a:t>
                      </a:r>
                      <a:endParaRPr lang="de-DE" sz="18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8" marR="685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N</a:t>
                      </a:r>
                      <a:endParaRPr lang="de-DE" sz="18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8" marR="685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12-Monate</a:t>
                      </a:r>
                      <a:endParaRPr lang="de-DE" sz="18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8" marR="685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30-</a:t>
                      </a:r>
                    </a:p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Tage</a:t>
                      </a:r>
                      <a:endParaRPr lang="de-DE" sz="18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8" marR="685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N</a:t>
                      </a:r>
                      <a:endParaRPr lang="de-DE" sz="18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8" marR="68588" marT="0" marB="0" anchor="ctr"/>
                </a:tc>
              </a:tr>
              <a:tr h="687604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Alle Befragten 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8" marR="685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42,0%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8" marR="685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23,3%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8" marR="685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6.327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8" marR="685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41,0%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8" marR="685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26,5%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8" marR="685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10.000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8" marR="68588" marT="0" marB="0" anchor="ctr"/>
                </a:tc>
              </a:tr>
              <a:tr h="687604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männlich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8" marR="685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47,4%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8" marR="685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28,7%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8" marR="685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3.159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8" marR="685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45,0%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8" marR="685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30,4%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8" marR="685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4.995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8" marR="68588" marT="0" marB="0" anchor="ctr"/>
                </a:tc>
              </a:tr>
              <a:tr h="687604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weiblich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8" marR="685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36,5%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8" marR="685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18,0%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8" marR="685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3.168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8" marR="685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37,0%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8" marR="685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22,5%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8" marR="685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5.005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8" marR="68588" marT="0" marB="0" anchor="ctr"/>
                </a:tc>
              </a:tr>
            </a:tbl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4788024" y="6165304"/>
            <a:ext cx="396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AT" sz="1600" i="1" dirty="0" err="1" smtClean="0"/>
              <a:t>J.Kalke</a:t>
            </a:r>
            <a:r>
              <a:rPr lang="de-AT" sz="1600" i="1" dirty="0" smtClean="0"/>
              <a:t>, </a:t>
            </a:r>
            <a:r>
              <a:rPr lang="de-AT" sz="1600" i="1" dirty="0" err="1" smtClean="0"/>
              <a:t>F.M.Wurst</a:t>
            </a:r>
            <a:r>
              <a:rPr lang="de-AT" sz="1600" i="1" dirty="0" smtClean="0"/>
              <a:t> et al. 2015</a:t>
            </a:r>
            <a:endParaRPr lang="de-AT" sz="1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5"/>
          <p:cNvSpPr txBox="1">
            <a:spLocks noChangeArrowheads="1"/>
          </p:cNvSpPr>
          <p:nvPr/>
        </p:nvSpPr>
        <p:spPr bwMode="auto">
          <a:xfrm>
            <a:off x="395288" y="549275"/>
            <a:ext cx="8064500" cy="523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de-DE" altLang="de-DE" sz="2800" b="1" dirty="0" smtClean="0">
                <a:solidFill>
                  <a:schemeClr val="bg1"/>
                </a:solidFill>
              </a:rPr>
              <a:t>Glücksspielarten nach Geschlecht </a:t>
            </a:r>
            <a:r>
              <a:rPr lang="de-DE" altLang="de-DE" sz="2400" b="1" dirty="0" smtClean="0">
                <a:solidFill>
                  <a:schemeClr val="bg1"/>
                </a:solidFill>
              </a:rPr>
              <a:t>(12 Monate)</a:t>
            </a:r>
          </a:p>
        </p:txBody>
      </p:sp>
      <p:graphicFrame>
        <p:nvGraphicFramePr>
          <p:cNvPr id="2" name="Tabelle 1"/>
          <p:cNvGraphicFramePr>
            <a:graphicFrameLocks noGrp="1"/>
          </p:cNvGraphicFramePr>
          <p:nvPr/>
        </p:nvGraphicFramePr>
        <p:xfrm>
          <a:off x="467544" y="1350293"/>
          <a:ext cx="8229599" cy="4819345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3133466"/>
                <a:gridCol w="825875"/>
                <a:gridCol w="826846"/>
                <a:gridCol w="825875"/>
                <a:gridCol w="826846"/>
                <a:gridCol w="825875"/>
                <a:gridCol w="964816"/>
              </a:tblGrid>
              <a:tr h="1718667"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Lotterien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Rubbellose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Arial" pitchFamily="34" charset="0"/>
                          <a:cs typeface="Arial" pitchFamily="34" charset="0"/>
                        </a:rPr>
                        <a:t>Sportwetten</a:t>
                      </a:r>
                      <a:endParaRPr lang="de-DE" sz="18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Casinospiele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Automaten außerhalb </a:t>
                      </a:r>
                      <a:r>
                        <a:rPr lang="de-DE" sz="1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Casinos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Automaten    </a:t>
                      </a: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in </a:t>
                      </a:r>
                      <a:r>
                        <a:rPr lang="de-DE" sz="1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Casinos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vert="vert270" anchor="ctr"/>
                </a:tc>
              </a:tr>
              <a:tr h="720000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2200" i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2009</a:t>
                      </a:r>
                      <a:endParaRPr lang="de-DE" sz="2200" i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 gridSpan="6"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</a:tr>
              <a:tr h="434255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männlich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39,5%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7,8%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5,0%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7,1%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2,0%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0,8</a:t>
                      </a:r>
                      <a:r>
                        <a:rPr lang="de-DE" sz="1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434255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weiblich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Arial" pitchFamily="34" charset="0"/>
                          <a:cs typeface="Arial" pitchFamily="34" charset="0"/>
                        </a:rPr>
                        <a:t>32,9%</a:t>
                      </a:r>
                      <a:endParaRPr lang="de-DE" sz="18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Arial" pitchFamily="34" charset="0"/>
                          <a:cs typeface="Arial" pitchFamily="34" charset="0"/>
                        </a:rPr>
                        <a:t>7,8%</a:t>
                      </a:r>
                      <a:endParaRPr lang="de-DE" sz="18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0,5%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2,8%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0,5%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0,4%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643658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2200" i="1" dirty="0" smtClean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2015</a:t>
                      </a:r>
                      <a:endParaRPr lang="de-DE" sz="2200" i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 gridSpan="6"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</a:tr>
              <a:tr h="434255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männlich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38,7%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8,8%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6,3%</a:t>
                      </a:r>
                      <a:endParaRPr lang="de-DE" sz="18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5,5%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1,6%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0,5%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434255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weiblich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33,6%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8,7%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0,9%</a:t>
                      </a:r>
                      <a:endParaRPr lang="de-DE" sz="18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2,5%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0,5%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0,4%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4788024" y="6453336"/>
            <a:ext cx="396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AT" sz="1600" i="1" dirty="0" err="1" smtClean="0"/>
              <a:t>J.Kalke</a:t>
            </a:r>
            <a:r>
              <a:rPr lang="de-AT" sz="1600" i="1" dirty="0" smtClean="0"/>
              <a:t>, </a:t>
            </a:r>
            <a:r>
              <a:rPr lang="de-AT" sz="1600" i="1" dirty="0" err="1" smtClean="0"/>
              <a:t>F.M.Wurst</a:t>
            </a:r>
            <a:r>
              <a:rPr lang="de-AT" sz="1600" i="1" dirty="0" smtClean="0"/>
              <a:t> et al. 2015</a:t>
            </a:r>
            <a:endParaRPr lang="de-AT" sz="1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5"/>
          <p:cNvSpPr txBox="1">
            <a:spLocks noChangeArrowheads="1"/>
          </p:cNvSpPr>
          <p:nvPr/>
        </p:nvSpPr>
        <p:spPr bwMode="auto">
          <a:xfrm>
            <a:off x="762000" y="620713"/>
            <a:ext cx="7272338" cy="523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de-DE" altLang="de-DE" sz="2800" b="1" dirty="0" smtClean="0">
                <a:solidFill>
                  <a:schemeClr val="bg1"/>
                </a:solidFill>
              </a:rPr>
              <a:t>Glücksspielprävalenzen nach Alter</a:t>
            </a:r>
          </a:p>
        </p:txBody>
      </p:sp>
      <p:graphicFrame>
        <p:nvGraphicFramePr>
          <p:cNvPr id="3" name="Tabelle 2"/>
          <p:cNvGraphicFramePr>
            <a:graphicFrameLocks noGrp="1"/>
          </p:cNvGraphicFramePr>
          <p:nvPr/>
        </p:nvGraphicFramePr>
        <p:xfrm>
          <a:off x="457200" y="1484313"/>
          <a:ext cx="8229601" cy="4645025"/>
        </p:xfrm>
        <a:graphic>
          <a:graphicData uri="http://schemas.openxmlformats.org/drawingml/2006/table">
            <a:tbl>
              <a:tblPr firstRow="1" firstCol="1" bandRow="1">
                <a:tableStyleId>{16D9F66E-5EB9-4882-86FB-DCBF35E3C3E4}</a:tableStyleId>
              </a:tblPr>
              <a:tblGrid>
                <a:gridCol w="2098576"/>
                <a:gridCol w="1152128"/>
                <a:gridCol w="1152128"/>
                <a:gridCol w="792088"/>
                <a:gridCol w="1061347"/>
                <a:gridCol w="1098893"/>
                <a:gridCol w="874441"/>
              </a:tblGrid>
              <a:tr h="58778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de-DE" sz="2200" dirty="0" smtClean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2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Spielteilnahme </a:t>
                      </a:r>
                      <a:r>
                        <a:rPr lang="de-DE" sz="2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2009</a:t>
                      </a:r>
                      <a:endParaRPr lang="de-DE" sz="22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de-DE" sz="2200" dirty="0" smtClean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2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Spielteilnahme </a:t>
                      </a:r>
                      <a:r>
                        <a:rPr lang="de-DE" sz="2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2015</a:t>
                      </a:r>
                      <a:endParaRPr lang="de-DE" sz="22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1140334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12-Monate</a:t>
                      </a:r>
                      <a:endParaRPr lang="de-DE" sz="1800" b="1" i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30-</a:t>
                      </a:r>
                    </a:p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Tage</a:t>
                      </a:r>
                      <a:endParaRPr lang="de-DE" sz="1800" b="1" i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N</a:t>
                      </a:r>
                      <a:endParaRPr lang="de-DE" sz="1800" b="1" i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12-Monate</a:t>
                      </a:r>
                      <a:endParaRPr lang="de-DE" sz="1800" b="1" i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30-</a:t>
                      </a:r>
                    </a:p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Tage</a:t>
                      </a:r>
                      <a:endParaRPr lang="de-DE" sz="1800" b="1" i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N</a:t>
                      </a:r>
                      <a:endParaRPr lang="de-DE" sz="1800" b="1" i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729227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14-17 Jahre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9,7%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3,5%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425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15,2%</a:t>
                      </a:r>
                      <a:endParaRPr lang="de-DE" sz="18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9,8%</a:t>
                      </a:r>
                      <a:endParaRPr lang="de-DE" sz="18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465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729227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18-35 Jahre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44,0%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21,6%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2.214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41,3%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25,1%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3.459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729227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36-49 Jahre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Arial" pitchFamily="34" charset="0"/>
                          <a:cs typeface="Arial" pitchFamily="34" charset="0"/>
                        </a:rPr>
                        <a:t>45,8%</a:t>
                      </a:r>
                      <a:endParaRPr lang="de-DE" sz="18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26,4%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2.068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43,2%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28,3%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2.925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729227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50 Jahre und älter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42,8%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26,6%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1.720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42,5%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28,7%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3.151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4788024" y="6453336"/>
            <a:ext cx="396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AT" sz="1600" i="1" dirty="0" err="1" smtClean="0"/>
              <a:t>J.Kalke</a:t>
            </a:r>
            <a:r>
              <a:rPr lang="de-AT" sz="1600" i="1" dirty="0" smtClean="0"/>
              <a:t>, </a:t>
            </a:r>
            <a:r>
              <a:rPr lang="de-AT" sz="1600" i="1" dirty="0" err="1" smtClean="0"/>
              <a:t>F.M.Wurst</a:t>
            </a:r>
            <a:r>
              <a:rPr lang="de-AT" sz="1600" i="1" dirty="0" smtClean="0"/>
              <a:t> et al. 2015</a:t>
            </a:r>
            <a:endParaRPr lang="de-AT" sz="1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5"/>
          <p:cNvSpPr txBox="1">
            <a:spLocks noChangeArrowheads="1"/>
          </p:cNvSpPr>
          <p:nvPr/>
        </p:nvSpPr>
        <p:spPr bwMode="auto">
          <a:xfrm>
            <a:off x="395288" y="620713"/>
            <a:ext cx="8064500" cy="523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de-DE" altLang="de-DE" sz="2800" b="1" dirty="0" smtClean="0">
                <a:solidFill>
                  <a:schemeClr val="bg1"/>
                </a:solidFill>
              </a:rPr>
              <a:t>Glücksspielprävalenzen nach Schulbildung</a:t>
            </a:r>
          </a:p>
        </p:txBody>
      </p:sp>
      <p:graphicFrame>
        <p:nvGraphicFramePr>
          <p:cNvPr id="2" name="Tabelle 1"/>
          <p:cNvGraphicFramePr>
            <a:graphicFrameLocks noGrp="1"/>
          </p:cNvGraphicFramePr>
          <p:nvPr/>
        </p:nvGraphicFramePr>
        <p:xfrm>
          <a:off x="539750" y="1543050"/>
          <a:ext cx="7756524" cy="4535489"/>
        </p:xfrm>
        <a:graphic>
          <a:graphicData uri="http://schemas.openxmlformats.org/drawingml/2006/table">
            <a:tbl>
              <a:tblPr firstRow="1" firstCol="1" bandRow="1">
                <a:tableStyleId>{16D9F66E-5EB9-4882-86FB-DCBF35E3C3E4}</a:tableStyleId>
              </a:tblPr>
              <a:tblGrid>
                <a:gridCol w="1872172"/>
                <a:gridCol w="1047490"/>
                <a:gridCol w="1183560"/>
                <a:gridCol w="721110"/>
                <a:gridCol w="1069289"/>
                <a:gridCol w="1059084"/>
                <a:gridCol w="803819"/>
              </a:tblGrid>
              <a:tr h="647927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069" marR="62069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de-DE" sz="2200" dirty="0" smtClean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2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Spielteilnahme </a:t>
                      </a:r>
                      <a:r>
                        <a:rPr lang="de-DE" sz="2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2009</a:t>
                      </a:r>
                      <a:endParaRPr lang="de-DE" sz="22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069" marR="62069" marT="0" marB="0" anchor="ctr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de-DE" sz="2200" dirty="0" smtClean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2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Spielteilnahme </a:t>
                      </a:r>
                      <a:r>
                        <a:rPr lang="de-DE" sz="2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2015</a:t>
                      </a:r>
                      <a:endParaRPr lang="de-DE" sz="22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069" marR="62069" marT="0" marB="0" anchor="ctr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647927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069" marR="620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12-Monate</a:t>
                      </a:r>
                      <a:endParaRPr lang="de-DE" sz="1800" b="1" i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069" marR="62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30-</a:t>
                      </a:r>
                    </a:p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Tage</a:t>
                      </a:r>
                      <a:endParaRPr lang="de-DE" sz="1800" b="1" i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069" marR="62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N</a:t>
                      </a:r>
                      <a:endParaRPr lang="de-DE" sz="1800" b="1" i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069" marR="62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12-Monate</a:t>
                      </a:r>
                      <a:endParaRPr lang="de-DE" sz="1800" b="1" i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069" marR="62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30-</a:t>
                      </a:r>
                    </a:p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Tage</a:t>
                      </a:r>
                      <a:endParaRPr lang="de-DE" sz="1800" b="1" i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069" marR="62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N</a:t>
                      </a:r>
                      <a:endParaRPr lang="de-DE" sz="1800" b="1" i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069" marR="62069" marT="0" marB="0" anchor="ctr"/>
                </a:tc>
              </a:tr>
              <a:tr h="647927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Pflichtschule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069" marR="62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28,1%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069" marR="62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17,4%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069" marR="62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626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069" marR="62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23,8%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069" marR="62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17,4%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069" marR="62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Arial" pitchFamily="34" charset="0"/>
                          <a:cs typeface="Arial" pitchFamily="34" charset="0"/>
                        </a:rPr>
                        <a:t>897</a:t>
                      </a:r>
                      <a:endParaRPr lang="de-DE" sz="18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069" marR="62069" marT="0" marB="0" anchor="ctr"/>
                </a:tc>
              </a:tr>
              <a:tr h="647927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Hauptschule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069" marR="62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Arial" pitchFamily="34" charset="0"/>
                          <a:cs typeface="Arial" pitchFamily="34" charset="0"/>
                        </a:rPr>
                        <a:t>34,7%</a:t>
                      </a:r>
                      <a:endParaRPr lang="de-DE" sz="18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069" marR="62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Arial" pitchFamily="34" charset="0"/>
                          <a:cs typeface="Arial" pitchFamily="34" charset="0"/>
                        </a:rPr>
                        <a:t>21,5%</a:t>
                      </a:r>
                      <a:endParaRPr lang="de-DE" sz="18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069" marR="62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Arial" pitchFamily="34" charset="0"/>
                          <a:cs typeface="Arial" pitchFamily="34" charset="0"/>
                        </a:rPr>
                        <a:t>1.110</a:t>
                      </a:r>
                      <a:endParaRPr lang="de-DE" sz="18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069" marR="62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Arial" pitchFamily="34" charset="0"/>
                          <a:cs typeface="Arial" pitchFamily="34" charset="0"/>
                        </a:rPr>
                        <a:t>36,2%</a:t>
                      </a:r>
                      <a:endParaRPr lang="de-DE" sz="18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069" marR="62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25,7%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069" marR="62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Arial" pitchFamily="34" charset="0"/>
                          <a:cs typeface="Arial" pitchFamily="34" charset="0"/>
                        </a:rPr>
                        <a:t>1.484</a:t>
                      </a:r>
                      <a:endParaRPr lang="de-DE" sz="18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069" marR="62069" marT="0" marB="0" anchor="ctr"/>
                </a:tc>
              </a:tr>
              <a:tr h="647927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Lehre</a:t>
                      </a:r>
                      <a:r>
                        <a:rPr lang="de-DE" sz="1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,    </a:t>
                      </a: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mittlere Schule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069" marR="62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47,4%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069" marR="62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Arial" pitchFamily="34" charset="0"/>
                          <a:cs typeface="Arial" pitchFamily="34" charset="0"/>
                        </a:rPr>
                        <a:t>27,2%</a:t>
                      </a:r>
                      <a:endParaRPr lang="de-DE" sz="18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069" marR="62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Arial" pitchFamily="34" charset="0"/>
                          <a:cs typeface="Arial" pitchFamily="34" charset="0"/>
                        </a:rPr>
                        <a:t>2.911</a:t>
                      </a:r>
                      <a:endParaRPr lang="de-DE" sz="18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069" marR="62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Arial" pitchFamily="34" charset="0"/>
                          <a:cs typeface="Arial" pitchFamily="34" charset="0"/>
                        </a:rPr>
                        <a:t>45,0%</a:t>
                      </a:r>
                      <a:endParaRPr lang="de-DE" sz="18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069" marR="62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29,5%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069" marR="62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4.684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069" marR="62069" marT="0" marB="0" anchor="ctr"/>
                </a:tc>
              </a:tr>
              <a:tr h="647927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Matura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069" marR="62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44,7%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069" marR="62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Arial" pitchFamily="34" charset="0"/>
                          <a:cs typeface="Arial" pitchFamily="34" charset="0"/>
                        </a:rPr>
                        <a:t>21,6%</a:t>
                      </a:r>
                      <a:endParaRPr lang="de-DE" sz="18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069" marR="62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Arial" pitchFamily="34" charset="0"/>
                          <a:cs typeface="Arial" pitchFamily="34" charset="0"/>
                        </a:rPr>
                        <a:t>949</a:t>
                      </a:r>
                      <a:endParaRPr lang="de-DE" sz="18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069" marR="62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Arial" pitchFamily="34" charset="0"/>
                          <a:cs typeface="Arial" pitchFamily="34" charset="0"/>
                        </a:rPr>
                        <a:t>45,1%</a:t>
                      </a:r>
                      <a:endParaRPr lang="de-DE" sz="18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069" marR="62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28,5%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069" marR="62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1.729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069" marR="62069" marT="0" marB="0" anchor="ctr"/>
                </a:tc>
              </a:tr>
              <a:tr h="647927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Hochschule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069" marR="62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39,9%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069" marR="62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17,8%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069" marR="62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732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069" marR="62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38,3%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069" marR="62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19,6%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069" marR="62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1.206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069" marR="62069" marT="0" marB="0" anchor="ctr"/>
                </a:tc>
              </a:tr>
            </a:tbl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4427984" y="6381328"/>
            <a:ext cx="396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AT" sz="1600" i="1" dirty="0" err="1" smtClean="0"/>
              <a:t>J.Kalke</a:t>
            </a:r>
            <a:r>
              <a:rPr lang="de-AT" sz="1600" i="1" dirty="0" smtClean="0"/>
              <a:t>, F.M. Wurst et al. 2015</a:t>
            </a:r>
            <a:endParaRPr lang="de-AT" sz="1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5"/>
          <p:cNvSpPr txBox="1">
            <a:spLocks noChangeArrowheads="1"/>
          </p:cNvSpPr>
          <p:nvPr/>
        </p:nvSpPr>
        <p:spPr bwMode="auto">
          <a:xfrm>
            <a:off x="395288" y="620713"/>
            <a:ext cx="8064500" cy="9540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de-DE" altLang="de-DE" sz="2800" b="1" dirty="0" smtClean="0">
                <a:solidFill>
                  <a:schemeClr val="bg1"/>
                </a:solidFill>
              </a:rPr>
              <a:t>Glücksspielprävalenzen nach Migrationshintergrund</a:t>
            </a:r>
          </a:p>
        </p:txBody>
      </p:sp>
      <p:graphicFrame>
        <p:nvGraphicFramePr>
          <p:cNvPr id="3" name="Tabelle 2"/>
          <p:cNvGraphicFramePr>
            <a:graphicFrameLocks noGrp="1"/>
          </p:cNvGraphicFramePr>
          <p:nvPr/>
        </p:nvGraphicFramePr>
        <p:xfrm>
          <a:off x="395288" y="2133600"/>
          <a:ext cx="8280400" cy="3203574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2160508"/>
                <a:gridCol w="1224147"/>
                <a:gridCol w="1152138"/>
                <a:gridCol w="720087"/>
                <a:gridCol w="1224147"/>
                <a:gridCol w="1046606"/>
                <a:gridCol w="752767"/>
              </a:tblGrid>
              <a:tr h="757898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2072" marR="52072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de-DE" sz="2200" dirty="0" smtClean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2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Spielteilnahme </a:t>
                      </a:r>
                      <a:r>
                        <a:rPr lang="de-DE" sz="2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2009</a:t>
                      </a:r>
                      <a:endParaRPr lang="de-DE" sz="22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2072" marR="52072" marT="0" marB="0" anchor="ctr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de-DE" sz="2200" dirty="0" smtClean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2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Spielteilnahme </a:t>
                      </a:r>
                      <a:r>
                        <a:rPr lang="de-DE" sz="2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2015</a:t>
                      </a:r>
                      <a:endParaRPr lang="de-DE" sz="22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2072" marR="52072" marT="0" marB="0" anchor="ctr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1046701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2072" marR="520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12-Monate</a:t>
                      </a:r>
                      <a:endParaRPr lang="de-DE" sz="1800" b="1" i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2072" marR="5207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30-Tage</a:t>
                      </a:r>
                      <a:endParaRPr lang="de-DE" sz="1800" b="1" i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2072" marR="5207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N</a:t>
                      </a:r>
                      <a:endParaRPr lang="de-DE" sz="1800" b="1" i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2072" marR="5207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12-Monate</a:t>
                      </a:r>
                      <a:endParaRPr lang="de-DE" sz="1800" b="1" i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2072" marR="5207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30-Tage</a:t>
                      </a:r>
                      <a:endParaRPr lang="de-DE" sz="1800" b="1" i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2072" marR="5207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N</a:t>
                      </a:r>
                      <a:endParaRPr lang="de-DE" sz="1800" b="1" i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2072" marR="52072" marT="0" marB="0" anchor="ctr"/>
                </a:tc>
              </a:tr>
              <a:tr h="631615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u="sng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mit </a:t>
                      </a:r>
                      <a:r>
                        <a:rPr lang="de-DE" sz="1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Migrations-hintergrund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2072" marR="52072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36,9%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2072" marR="52072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21,8%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2072" marR="52072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820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2072" marR="52072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38,0%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2072" marR="52072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25,7%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2072" marR="52072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1.649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2072" marR="52072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7673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u="sng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ohne</a:t>
                      </a:r>
                      <a:r>
                        <a:rPr lang="de-DE" sz="1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Migrations-hintergrund</a:t>
                      </a:r>
                    </a:p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2072" marR="52072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42,8%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2072" marR="52072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23,5%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2072" marR="52072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5.466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2072" marR="52072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41,6%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2072" marR="52072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26,6%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2072" marR="52072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8.305</a:t>
                      </a:r>
                      <a:endParaRPr lang="de-DE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2072" marR="52072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4788024" y="6165304"/>
            <a:ext cx="396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AT" sz="1600" i="1" dirty="0" err="1" smtClean="0"/>
              <a:t>J.Kalke</a:t>
            </a:r>
            <a:r>
              <a:rPr lang="de-AT" sz="1600" i="1" dirty="0" smtClean="0"/>
              <a:t>, F.M. Wurst et al. 2015</a:t>
            </a:r>
            <a:endParaRPr lang="de-AT" sz="1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hea">
  <a:themeElements>
    <a:clrScheme name="Rhea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Rhea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Rhe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0</TotalTime>
  <Words>2075</Words>
  <Application>Microsoft Office PowerPoint</Application>
  <PresentationFormat>Bildschirmpräsentation (4:3)</PresentationFormat>
  <Paragraphs>782</Paragraphs>
  <Slides>37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37</vt:i4>
      </vt:variant>
    </vt:vector>
  </HeadingPairs>
  <TitlesOfParts>
    <vt:vector size="38" baseType="lpstr">
      <vt:lpstr>Rhea</vt:lpstr>
      <vt:lpstr>Folie 1</vt:lpstr>
      <vt:lpstr>Folie 2</vt:lpstr>
      <vt:lpstr>Folie 3</vt:lpstr>
      <vt:lpstr>Folie 4</vt:lpstr>
      <vt:lpstr>Folie 5</vt:lpstr>
      <vt:lpstr>Folie 6</vt:lpstr>
      <vt:lpstr>Folie 7</vt:lpstr>
      <vt:lpstr>Folie 8</vt:lpstr>
      <vt:lpstr>Folie 9</vt:lpstr>
      <vt:lpstr>Folie 10</vt:lpstr>
      <vt:lpstr>Folie 11</vt:lpstr>
      <vt:lpstr>Folie 12</vt:lpstr>
      <vt:lpstr>Folie 13</vt:lpstr>
      <vt:lpstr>Folie 14</vt:lpstr>
      <vt:lpstr>Folie 15</vt:lpstr>
      <vt:lpstr>Folie 16</vt:lpstr>
      <vt:lpstr>Folie 17</vt:lpstr>
      <vt:lpstr>Folie 18</vt:lpstr>
      <vt:lpstr>Folie 19</vt:lpstr>
      <vt:lpstr>Folie 20</vt:lpstr>
      <vt:lpstr>Folie 21</vt:lpstr>
      <vt:lpstr>Folie 22</vt:lpstr>
      <vt:lpstr>Folie 23</vt:lpstr>
      <vt:lpstr>Folie 24</vt:lpstr>
      <vt:lpstr>Folie 25</vt:lpstr>
      <vt:lpstr>Folie 26</vt:lpstr>
      <vt:lpstr>Folie 27</vt:lpstr>
      <vt:lpstr> Fazit/Ausblick</vt:lpstr>
      <vt:lpstr>Folie 29</vt:lpstr>
      <vt:lpstr>Folie 30</vt:lpstr>
      <vt:lpstr>VERNETZUNG UND ZUSAMMENARBEIT IN DER BEHANDLUNG VON Glücksspielsucht</vt:lpstr>
      <vt:lpstr>Krankenhaus de La Tour Behandlungszentrum für Abhängigkeitserkrankungen</vt:lpstr>
      <vt:lpstr>Stationär behandeltes Patientenkollektiv 1987-2015</vt:lpstr>
      <vt:lpstr>Folie 34</vt:lpstr>
      <vt:lpstr>Spezifische Anforderungen für Prävention und Therapie</vt:lpstr>
      <vt:lpstr>Folie 36</vt:lpstr>
      <vt:lpstr>Sucht im Wandel der Zeit         Danke für Ihre Aufmerksamkeit!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Sven</dc:creator>
  <cp:lastModifiedBy>poberlerch</cp:lastModifiedBy>
  <cp:revision>317</cp:revision>
  <dcterms:created xsi:type="dcterms:W3CDTF">2010-10-16T09:04:55Z</dcterms:created>
  <dcterms:modified xsi:type="dcterms:W3CDTF">2015-11-11T07:21:06Z</dcterms:modified>
</cp:coreProperties>
</file>