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0" r:id="rId3"/>
    <p:sldId id="286" r:id="rId4"/>
    <p:sldId id="294" r:id="rId5"/>
    <p:sldId id="304" r:id="rId6"/>
    <p:sldId id="269" r:id="rId7"/>
    <p:sldId id="270" r:id="rId8"/>
    <p:sldId id="271" r:id="rId9"/>
    <p:sldId id="299" r:id="rId10"/>
    <p:sldId id="284" r:id="rId11"/>
    <p:sldId id="285" r:id="rId12"/>
  </p:sldIdLst>
  <p:sldSz cx="10080625" cy="756126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3D4"/>
    <a:srgbClr val="E11B1E"/>
    <a:srgbClr val="D5D5D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35" autoAdjust="0"/>
  </p:normalViewPr>
  <p:slideViewPr>
    <p:cSldViewPr>
      <p:cViewPr varScale="1">
        <p:scale>
          <a:sx n="100" d="100"/>
          <a:sy n="100" d="100"/>
        </p:scale>
        <p:origin x="-1608" y="-102"/>
      </p:cViewPr>
      <p:guideLst>
        <p:guide orient="horz" pos="2382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1314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 alt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 altLang="de-D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 alt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EC5C8F-7622-49A2-B2E4-707C1301C367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612754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 alt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 alt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Textmasterformate durch Klicken bearbeiten</a:t>
            </a:r>
          </a:p>
          <a:p>
            <a:pPr lvl="1"/>
            <a:r>
              <a:rPr lang="de-AT" altLang="de-DE" smtClean="0"/>
              <a:t>Zweite Ebene</a:t>
            </a:r>
          </a:p>
          <a:p>
            <a:pPr lvl="2"/>
            <a:r>
              <a:rPr lang="de-AT" altLang="de-DE" smtClean="0"/>
              <a:t>Dritte Ebene</a:t>
            </a:r>
          </a:p>
          <a:p>
            <a:pPr lvl="3"/>
            <a:r>
              <a:rPr lang="de-AT" altLang="de-DE" smtClean="0"/>
              <a:t>Vierte Ebene</a:t>
            </a:r>
          </a:p>
          <a:p>
            <a:pPr lvl="4"/>
            <a:r>
              <a:rPr lang="de-AT" altLang="de-DE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 alt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8AD6AF-92D5-4388-8E46-304664719988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378422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AD6AF-92D5-4388-8E46-304664719988}" type="slidenum">
              <a:rPr lang="de-AT" altLang="de-DE" smtClean="0"/>
              <a:pPr/>
              <a:t>2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921382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Entschließung</a:t>
            </a:r>
            <a:r>
              <a:rPr lang="de-AT" baseline="0" dirty="0" smtClean="0"/>
              <a:t> vom 16.6.2010: Auftrag an HBMF zu 1. Bericht über techn. und rechtl. Möglichkeiten einer betreiberunabhängigen Spielerkarte + Verbesserung des Spielerschutzes durch Anbindung von </a:t>
            </a:r>
            <a:r>
              <a:rPr lang="de-AT" baseline="0" dirty="0" err="1" smtClean="0"/>
              <a:t>GSp</a:t>
            </a:r>
            <a:r>
              <a:rPr lang="de-AT" baseline="0" dirty="0" smtClean="0"/>
              <a:t>-Automaten an das BRZ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AD6AF-92D5-4388-8E46-304664719988}" type="slidenum">
              <a:rPr lang="de-AT" altLang="de-DE" smtClean="0"/>
              <a:pPr/>
              <a:t>3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16833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C1167-3511-4A7E-8399-71F3E2D59FC8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593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3" name="Picture 7" descr="BMFdt_PPT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175" y="539750"/>
            <a:ext cx="3346450" cy="80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4" name="Line 8"/>
          <p:cNvSpPr>
            <a:spLocks noChangeShapeType="1"/>
          </p:cNvSpPr>
          <p:nvPr userDrawn="1"/>
        </p:nvSpPr>
        <p:spPr bwMode="auto">
          <a:xfrm>
            <a:off x="736600" y="6843713"/>
            <a:ext cx="0" cy="719137"/>
          </a:xfrm>
          <a:prstGeom prst="line">
            <a:avLst/>
          </a:prstGeom>
          <a:noFill/>
          <a:ln w="36068">
            <a:solidFill>
              <a:srgbClr val="E11B1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45065" name="Rectangle 9"/>
          <p:cNvSpPr>
            <a:spLocks noChangeArrowheads="1"/>
          </p:cNvSpPr>
          <p:nvPr userDrawn="1"/>
        </p:nvSpPr>
        <p:spPr bwMode="auto">
          <a:xfrm>
            <a:off x="815975" y="6843713"/>
            <a:ext cx="8550275" cy="215900"/>
          </a:xfrm>
          <a:prstGeom prst="rect">
            <a:avLst/>
          </a:prstGeom>
          <a:solidFill>
            <a:srgbClr val="D2D3D4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F8DED8-2B59-4F6C-8126-59ACF938670D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04565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97725" y="395288"/>
            <a:ext cx="2159000" cy="62611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19138" y="395288"/>
            <a:ext cx="6326187" cy="62611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732D75F-FECD-4522-826B-91F2A0E0A6ED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00781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6047" y="2348893"/>
            <a:ext cx="8568531" cy="162077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12094" y="4284716"/>
            <a:ext cx="7056438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04031" y="7008171"/>
            <a:ext cx="2352146" cy="402567"/>
          </a:xfrm>
          <a:prstGeom prst="rect">
            <a:avLst/>
          </a:prstGeom>
        </p:spPr>
        <p:txBody>
          <a:bodyPr lIns="100803" tIns="50402" rIns="100803" bIns="50402"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444214" y="7008171"/>
            <a:ext cx="3192198" cy="402567"/>
          </a:xfrm>
          <a:prstGeom prst="rect">
            <a:avLst/>
          </a:prstGeom>
        </p:spPr>
        <p:txBody>
          <a:bodyPr lIns="100803" tIns="50402" rIns="100803" bIns="50402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86BC-B1D0-46E9-B07F-94C8E81EA8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6587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B63DC9-80C2-4628-B156-3A0A4FF1CD4D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5126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925" y="4859338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96925" y="3205163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7602635-8E75-4B91-A37A-B2D8245BA51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276107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19138" y="1798638"/>
            <a:ext cx="42418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3338" y="1798638"/>
            <a:ext cx="4243387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795E37-7479-4271-A5C5-A6E402DAD6D4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132706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6047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97BF10-DFDB-432A-B2CB-774F59CBB38A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24742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FAAF30-6952-4071-A92F-CF9DABB3BD01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6935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BC304D-F515-4506-B163-2452850F7540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7057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04825" y="1582738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E9C4FA-8041-4C1D-9267-7AF198390C01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800008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6438" y="5292725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76438" y="676275"/>
            <a:ext cx="60483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76438" y="5918200"/>
            <a:ext cx="60483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3820E9-C43F-47BA-81C4-0D7D0C62A83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50255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9" name="Picture 7" descr="BMFdt_PPT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539750"/>
            <a:ext cx="2519363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720725" y="1295400"/>
            <a:ext cx="8637588" cy="0"/>
          </a:xfrm>
          <a:prstGeom prst="line">
            <a:avLst/>
          </a:prstGeom>
          <a:noFill/>
          <a:ln w="36068">
            <a:solidFill>
              <a:srgbClr val="D2D3D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>
            <a:off x="736600" y="6837363"/>
            <a:ext cx="0" cy="719137"/>
          </a:xfrm>
          <a:prstGeom prst="line">
            <a:avLst/>
          </a:prstGeom>
          <a:noFill/>
          <a:ln w="36068">
            <a:solidFill>
              <a:srgbClr val="E11B1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395288"/>
            <a:ext cx="6657975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Titelmasterformat durch Klicken bearbeiten</a:t>
            </a:r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798638"/>
            <a:ext cx="8637587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dirty="0" smtClean="0"/>
              <a:t>Textmasterformate durch Klicken bearbeiten</a:t>
            </a:r>
          </a:p>
          <a:p>
            <a:pPr lvl="1"/>
            <a:r>
              <a:rPr lang="de-AT" altLang="de-DE" dirty="0" smtClean="0"/>
              <a:t>Zweite Ebene</a:t>
            </a:r>
          </a:p>
          <a:p>
            <a:pPr lvl="2"/>
            <a:r>
              <a:rPr lang="de-AT" altLang="de-DE" dirty="0" smtClean="0"/>
              <a:t>Dritte Ebene</a:t>
            </a:r>
          </a:p>
          <a:p>
            <a:pPr lvl="3"/>
            <a:r>
              <a:rPr lang="de-AT" altLang="de-DE" dirty="0" smtClean="0"/>
              <a:t>Vierte Ebene</a:t>
            </a:r>
          </a:p>
          <a:p>
            <a:pPr lvl="4"/>
            <a:r>
              <a:rPr lang="de-AT" altLang="de-DE" dirty="0" smtClean="0"/>
              <a:t>Fünfte Ebene</a:t>
            </a:r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815975" y="6837363"/>
            <a:ext cx="8550275" cy="215900"/>
          </a:xfrm>
          <a:prstGeom prst="rect">
            <a:avLst/>
          </a:prstGeom>
          <a:solidFill>
            <a:srgbClr val="D2D3D4">
              <a:alpha val="8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4404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2200" y="6818313"/>
            <a:ext cx="64452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 b="1">
                <a:latin typeface="+mn-lt"/>
              </a:defRPr>
            </a:lvl1pPr>
          </a:lstStyle>
          <a:p>
            <a:fld id="{D67E3A8D-EC55-436D-8B86-5E3FFF22F684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l" defTabSz="912813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2813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2pPr>
      <a:lvl3pPr algn="l" defTabSz="912813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3pPr>
      <a:lvl4pPr algn="l" defTabSz="912813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4pPr>
      <a:lvl5pPr algn="l" defTabSz="912813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5pPr>
      <a:lvl6pPr marL="457200" algn="l" defTabSz="912813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6pPr>
      <a:lvl7pPr marL="914400" algn="l" defTabSz="912813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7pPr>
      <a:lvl8pPr marL="1371600" algn="l" defTabSz="912813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8pPr>
      <a:lvl9pPr marL="1828800" algn="l" defTabSz="912813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9pPr>
    </p:titleStyle>
    <p:bodyStyle>
      <a:lvl1pPr marL="361950" indent="-361950" algn="l" defTabSz="912813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812800" indent="-271463" algn="l" defTabSz="912813" rtl="0" eaLnBrk="1" fontAlgn="base" hangingPunct="1">
        <a:spcBef>
          <a:spcPct val="20000"/>
        </a:spcBef>
        <a:spcAft>
          <a:spcPct val="0"/>
        </a:spcAft>
        <a:buChar char="-"/>
        <a:defRPr sz="2400" b="1">
          <a:solidFill>
            <a:schemeClr val="tx1"/>
          </a:solidFill>
          <a:latin typeface="+mn-lt"/>
        </a:defRPr>
      </a:lvl2pPr>
      <a:lvl3pPr marL="1350963" indent="-358775" algn="l" defTabSz="912813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892300" indent="-361950" algn="l" defTabSz="912813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425700" indent="-354013" algn="l" defTabSz="912813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882900" indent="-354013" algn="l" defTabSz="912813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3340100" indent="-354013" algn="l" defTabSz="912813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797300" indent="-354013" algn="l" defTabSz="912813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4254500" indent="-354013" algn="l" defTabSz="912813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mf.gv.at/" TargetMode="External"/><Relationship Id="rId2" Type="http://schemas.openxmlformats.org/officeDocument/2006/relationships/hyperlink" Target="mailto:alice.schogger@bmf.gv.a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lament.gv.at/PAKT/VHG/XXV/III/III_00132/index.shtml" TargetMode="External"/><Relationship Id="rId7" Type="http://schemas.openxmlformats.org/officeDocument/2006/relationships/hyperlink" Target="http://www.isd-hamburg.de/dl/Repraesentativbefragung_2015_Bericht_final.pdf" TargetMode="External"/><Relationship Id="rId2" Type="http://schemas.openxmlformats.org/officeDocument/2006/relationships/hyperlink" Target="https://www.bmf.gv.at/steuern/gluecksspiel-spielerschutz/gluecksspiel-spielerschutz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jugendkultur.at/glueckspiel-und-jugend/" TargetMode="External"/><Relationship Id="rId5" Type="http://schemas.openxmlformats.org/officeDocument/2006/relationships/hyperlink" Target="http://ec.europa.eu/growth/single-market/services/gambling/index_de.htm" TargetMode="External"/><Relationship Id="rId4" Type="http://schemas.openxmlformats.org/officeDocument/2006/relationships/hyperlink" Target="http://www.parlament.gv.at/PAKT/VHG/XXV/III/III_00131/index.s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alice.schogger@bmf.gv.a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bmf.gv.at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773113" y="6818313"/>
            <a:ext cx="83185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AT" altLang="de-DE" sz="1100" b="1" dirty="0" smtClean="0">
                <a:latin typeface="Tahoma" pitchFamily="34" charset="0"/>
              </a:rPr>
              <a:t>Mag. Alice Schogger, Stabsstelle für Spielerschutz, 12.11.2015</a:t>
            </a:r>
            <a:endParaRPr lang="de-AT" altLang="de-DE" sz="1100" b="1" dirty="0">
              <a:latin typeface="Tahoma" pitchFamily="34" charset="0"/>
            </a:endParaRPr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719138" y="3327400"/>
            <a:ext cx="8629650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defTabSz="912813">
              <a:defRPr sz="2400">
                <a:solidFill>
                  <a:schemeClr val="tx2"/>
                </a:solidFill>
                <a:latin typeface="Tahoma" pitchFamily="34" charset="0"/>
              </a:defRPr>
            </a:lvl1pPr>
            <a:lvl2pPr defTabSz="912813">
              <a:defRPr sz="2400">
                <a:solidFill>
                  <a:schemeClr val="tx2"/>
                </a:solidFill>
                <a:latin typeface="Tahoma" pitchFamily="34" charset="0"/>
              </a:defRPr>
            </a:lvl2pPr>
            <a:lvl3pPr defTabSz="912813">
              <a:defRPr sz="2400">
                <a:solidFill>
                  <a:schemeClr val="tx2"/>
                </a:solidFill>
                <a:latin typeface="Tahoma" pitchFamily="34" charset="0"/>
              </a:defRPr>
            </a:lvl3pPr>
            <a:lvl4pPr defTabSz="912813">
              <a:defRPr sz="2400">
                <a:solidFill>
                  <a:schemeClr val="tx2"/>
                </a:solidFill>
                <a:latin typeface="Tahoma" pitchFamily="34" charset="0"/>
              </a:defRPr>
            </a:lvl4pPr>
            <a:lvl5pPr defTabSz="912813">
              <a:defRPr sz="2400">
                <a:solidFill>
                  <a:schemeClr val="tx2"/>
                </a:solidFill>
                <a:latin typeface="Tahoma" pitchFamily="34" charset="0"/>
              </a:defRPr>
            </a:lvl5pPr>
            <a:lvl6pPr marL="457200" defTabSz="91281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pitchFamily="34" charset="0"/>
              </a:defRPr>
            </a:lvl6pPr>
            <a:lvl7pPr marL="914400" defTabSz="91281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pitchFamily="34" charset="0"/>
              </a:defRPr>
            </a:lvl7pPr>
            <a:lvl8pPr marL="1371600" defTabSz="91281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pitchFamily="34" charset="0"/>
              </a:defRPr>
            </a:lvl8pPr>
            <a:lvl9pPr marL="1828800" defTabSz="91281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endParaRPr lang="de-AT" altLang="de-DE" b="1" dirty="0"/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719138" y="2052439"/>
            <a:ext cx="8748000" cy="4608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912813">
              <a:spcBef>
                <a:spcPct val="20000"/>
              </a:spcBef>
              <a:buChar char="•"/>
              <a:defRPr sz="4000">
                <a:solidFill>
                  <a:schemeClr val="tx1"/>
                </a:solidFill>
                <a:latin typeface="Tahoma" pitchFamily="34" charset="0"/>
              </a:defRPr>
            </a:lvl1pPr>
            <a:lvl2pPr marL="812800" indent="-271463" algn="ctr" defTabSz="912813">
              <a:spcBef>
                <a:spcPct val="20000"/>
              </a:spcBef>
              <a:buChar char="-"/>
              <a:defRPr sz="2400" b="1">
                <a:solidFill>
                  <a:schemeClr val="tx1"/>
                </a:solidFill>
                <a:latin typeface="Tahoma" pitchFamily="34" charset="0"/>
              </a:defRPr>
            </a:lvl2pPr>
            <a:lvl3pPr marL="1350963" indent="-358775" algn="ctr" defTabSz="912813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433513" indent="812800" algn="ctr" defTabSz="912813">
              <a:spcBef>
                <a:spcPct val="20000"/>
              </a:spcBef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425700" indent="812800" algn="ctr" defTabSz="912813">
              <a:lnSpc>
                <a:spcPct val="120000"/>
              </a:lnSpc>
              <a:spcBef>
                <a:spcPct val="20000"/>
              </a:spcBef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882900" indent="812800" algn="ctr" defTabSz="912813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3340100" indent="812800" algn="ctr" defTabSz="912813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797300" indent="812800" algn="ctr" defTabSz="912813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4254500" indent="812800" algn="ctr" defTabSz="912813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buNone/>
            </a:pPr>
            <a:r>
              <a:rPr lang="de-AT" sz="3600" b="1" dirty="0"/>
              <a:t>5 Jahre verstärkter Spielerschutz in Österreich</a:t>
            </a:r>
            <a:endParaRPr lang="de-AT" sz="3600" dirty="0"/>
          </a:p>
          <a:p>
            <a:pPr algn="ctr">
              <a:buNone/>
            </a:pPr>
            <a:endParaRPr lang="de-AT" sz="1400" b="1" dirty="0" smtClean="0"/>
          </a:p>
          <a:p>
            <a:pPr algn="ctr">
              <a:buNone/>
            </a:pPr>
            <a:endParaRPr lang="de-AT" sz="1400" b="1" dirty="0" smtClean="0"/>
          </a:p>
          <a:p>
            <a:pPr algn="ctr">
              <a:buNone/>
            </a:pPr>
            <a:r>
              <a:rPr lang="de-AT" sz="1400" b="1" dirty="0" smtClean="0"/>
              <a:t>Mag</a:t>
            </a:r>
            <a:r>
              <a:rPr lang="de-AT" sz="1400" b="1" dirty="0"/>
              <a:t>. Alice Schogger</a:t>
            </a:r>
            <a:endParaRPr lang="de-AT" sz="1400" dirty="0"/>
          </a:p>
          <a:p>
            <a:pPr algn="ctr">
              <a:buNone/>
            </a:pPr>
            <a:r>
              <a:rPr lang="de-AT" sz="1400" dirty="0"/>
              <a:t>Leiterin Stabsstelle Spielerschutz</a:t>
            </a:r>
          </a:p>
          <a:p>
            <a:pPr algn="ctr">
              <a:buNone/>
            </a:pPr>
            <a:r>
              <a:rPr lang="de-AT" sz="1400" dirty="0"/>
              <a:t> </a:t>
            </a:r>
          </a:p>
          <a:p>
            <a:pPr algn="ctr">
              <a:buNone/>
            </a:pPr>
            <a:r>
              <a:rPr lang="de-AT" sz="1400" dirty="0"/>
              <a:t>Bundesministerium für Finanzen</a:t>
            </a:r>
          </a:p>
          <a:p>
            <a:pPr algn="ctr">
              <a:buNone/>
            </a:pPr>
            <a:r>
              <a:rPr lang="de-AT" sz="1400" dirty="0"/>
              <a:t>Hintere Zollamtsstraße 2b</a:t>
            </a:r>
          </a:p>
          <a:p>
            <a:pPr algn="ctr">
              <a:buNone/>
            </a:pPr>
            <a:r>
              <a:rPr lang="de-AT" sz="1400" dirty="0"/>
              <a:t>1030 Wien</a:t>
            </a:r>
          </a:p>
          <a:p>
            <a:pPr algn="ctr">
              <a:buNone/>
            </a:pPr>
            <a:r>
              <a:rPr lang="de-AT" sz="1400" dirty="0"/>
              <a:t>Tel.: +43 1 514 33 501 004</a:t>
            </a:r>
          </a:p>
          <a:p>
            <a:pPr algn="ctr">
              <a:buNone/>
            </a:pPr>
            <a:r>
              <a:rPr lang="de-AT" sz="1400" dirty="0"/>
              <a:t>E-Mail: </a:t>
            </a:r>
            <a:r>
              <a:rPr lang="de-AT" sz="1400" u="sng" dirty="0">
                <a:hlinkClick r:id="rId2"/>
              </a:rPr>
              <a:t>alice.schogger@bmf.gv.at</a:t>
            </a:r>
            <a:r>
              <a:rPr lang="de-AT" sz="1400" dirty="0"/>
              <a:t> </a:t>
            </a:r>
          </a:p>
          <a:p>
            <a:pPr algn="ctr">
              <a:buNone/>
            </a:pPr>
            <a:r>
              <a:rPr lang="de-AT" sz="1400" dirty="0"/>
              <a:t>Website: </a:t>
            </a:r>
            <a:r>
              <a:rPr lang="de-AT" sz="1400" dirty="0">
                <a:hlinkClick r:id="rId3"/>
              </a:rPr>
              <a:t>https://www.bmf.gv.at/</a:t>
            </a:r>
            <a:r>
              <a:rPr lang="de-AT" sz="1400" dirty="0"/>
              <a:t> </a:t>
            </a:r>
          </a:p>
          <a:p>
            <a:pPr algn="ctr">
              <a:buFontTx/>
              <a:buNone/>
            </a:pPr>
            <a:endParaRPr lang="de-AT" altLang="de-DE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2000" dirty="0"/>
              <a:t>Weiterführende Informationen/Unterlagen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AT" sz="1900" dirty="0">
                <a:hlinkClick r:id="rId2"/>
              </a:rPr>
              <a:t>https://www.bmf.gv.at/steuern/gluecksspiel-spielerschutz/gluecksspiel-spielerschutz.html</a:t>
            </a:r>
            <a:r>
              <a:rPr lang="de-AT" sz="1900" dirty="0"/>
              <a:t> - Website des BMF/Glücksspiel und Spielerschutz</a:t>
            </a:r>
          </a:p>
          <a:p>
            <a:endParaRPr lang="de-AT" sz="1900" dirty="0"/>
          </a:p>
          <a:p>
            <a:r>
              <a:rPr lang="de-AT" sz="1900" dirty="0">
                <a:hlinkClick r:id="rId3"/>
              </a:rPr>
              <a:t>http://www.parlament.gv.at/PAKT/VHG/XXV/III/III_00132/index.shtml</a:t>
            </a:r>
            <a:r>
              <a:rPr lang="de-AT" sz="1900" dirty="0"/>
              <a:t> – Spielerkarte</a:t>
            </a:r>
          </a:p>
          <a:p>
            <a:endParaRPr lang="de-AT" sz="1900" dirty="0"/>
          </a:p>
          <a:p>
            <a:r>
              <a:rPr lang="de-AT" sz="1900" dirty="0">
                <a:hlinkClick r:id="rId4"/>
              </a:rPr>
              <a:t>http://www.parlament.gv.at/PAKT/VHG/XXV/III/III_00131/index.shtml</a:t>
            </a:r>
            <a:r>
              <a:rPr lang="de-AT" sz="1900" dirty="0"/>
              <a:t> - Evaluierung </a:t>
            </a:r>
            <a:r>
              <a:rPr lang="de-AT" sz="1900" dirty="0" err="1"/>
              <a:t>GSpG</a:t>
            </a:r>
            <a:r>
              <a:rPr lang="de-AT" sz="1900" dirty="0"/>
              <a:t>-Nov. 2010</a:t>
            </a:r>
          </a:p>
          <a:p>
            <a:endParaRPr lang="de-AT" sz="1900" dirty="0">
              <a:hlinkClick r:id="rId5"/>
            </a:endParaRPr>
          </a:p>
          <a:p>
            <a:r>
              <a:rPr lang="de-AT" sz="1900" dirty="0">
                <a:hlinkClick r:id="rId5"/>
              </a:rPr>
              <a:t>http://ec.europa.eu/growth/single-market/services/gambling/index_de.htm</a:t>
            </a:r>
            <a:r>
              <a:rPr lang="de-AT" sz="1900" dirty="0"/>
              <a:t> - Europäische Kommission/Binnenmarkt und Normung - Glücksspiel</a:t>
            </a:r>
          </a:p>
          <a:p>
            <a:endParaRPr lang="de-AT" sz="1900" dirty="0"/>
          </a:p>
          <a:p>
            <a:r>
              <a:rPr lang="de-AT" sz="1900" dirty="0">
                <a:hlinkClick r:id="rId6"/>
              </a:rPr>
              <a:t>http://jugendkultur.at/glueckspiel-und-jugend/</a:t>
            </a:r>
            <a:r>
              <a:rPr lang="de-AT" sz="1900" dirty="0"/>
              <a:t> - Studie zu Jugend und (Online-)</a:t>
            </a:r>
            <a:r>
              <a:rPr lang="de-AT" sz="1900" dirty="0" smtClean="0"/>
              <a:t>Glücksspiel</a:t>
            </a:r>
          </a:p>
          <a:p>
            <a:endParaRPr lang="de-AT" sz="2000" u="sng" dirty="0" smtClean="0">
              <a:hlinkClick r:id="rId7"/>
            </a:endParaRPr>
          </a:p>
          <a:p>
            <a:r>
              <a:rPr lang="de-AT" sz="1900" dirty="0">
                <a:hlinkClick r:id="rId7"/>
              </a:rPr>
              <a:t>http://www.isd-hamburg.de/dl/Repraesentativbefragung_2015_Bericht_final.pdf</a:t>
            </a:r>
            <a:r>
              <a:rPr lang="de-AT" sz="1900" dirty="0"/>
              <a:t>- Studie zu Glücksspielverhalten und –</a:t>
            </a:r>
            <a:r>
              <a:rPr lang="de-AT" sz="1900" dirty="0" err="1"/>
              <a:t>problemen</a:t>
            </a:r>
            <a:r>
              <a:rPr lang="de-AT" sz="1900" dirty="0"/>
              <a:t> in Österreich</a:t>
            </a:r>
          </a:p>
          <a:p>
            <a:endParaRPr lang="de-AT" sz="1900" dirty="0"/>
          </a:p>
          <a:p>
            <a:endParaRPr lang="de-AT" sz="2200" dirty="0"/>
          </a:p>
          <a:p>
            <a:endParaRPr lang="de-AT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7224448" y="7008171"/>
            <a:ext cx="2352146" cy="402567"/>
          </a:xfrm>
          <a:prstGeom prst="rect">
            <a:avLst/>
          </a:prstGeom>
        </p:spPr>
        <p:txBody>
          <a:bodyPr lIns="100803" tIns="50402" rIns="100803" bIns="50402"/>
          <a:lstStyle/>
          <a:p>
            <a:fld id="{2FF586BC-B1D0-46E9-B07F-94C8E81EA876}" type="slidenum">
              <a:rPr lang="de-DE" smtClean="0"/>
              <a:t>10</a:t>
            </a:fld>
            <a:endParaRPr lang="de-DE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73113" y="6818313"/>
            <a:ext cx="83185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AT" altLang="de-DE" sz="1100" b="1" dirty="0" smtClean="0">
                <a:latin typeface="Tahoma" pitchFamily="34" charset="0"/>
              </a:rPr>
              <a:t>Mag. Alice Schogger, Stabsstelle für Spielerschutz, 12.11.2015</a:t>
            </a:r>
            <a:endParaRPr lang="de-AT" altLang="de-DE" sz="1100" b="1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35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756047" y="1478260"/>
            <a:ext cx="8568531" cy="2302372"/>
          </a:xfrm>
        </p:spPr>
        <p:txBody>
          <a:bodyPr/>
          <a:lstStyle/>
          <a:p>
            <a:pPr algn="ctr"/>
            <a:r>
              <a:rPr lang="de-AT" dirty="0" smtClean="0"/>
              <a:t>Danke für Ihre Aufmerksamkeit!</a:t>
            </a:r>
            <a:endParaRPr lang="de-AT" dirty="0"/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de-AT" sz="4700" dirty="0">
                <a:solidFill>
                  <a:schemeClr val="tx1"/>
                </a:solidFill>
              </a:rPr>
              <a:t>Mag. Alice Schogger</a:t>
            </a:r>
          </a:p>
          <a:p>
            <a:r>
              <a:rPr lang="de-AT" sz="4700" dirty="0">
                <a:solidFill>
                  <a:schemeClr val="tx1"/>
                </a:solidFill>
              </a:rPr>
              <a:t>Leiterin Stabsstelle Spielerschutz</a:t>
            </a:r>
          </a:p>
          <a:p>
            <a:r>
              <a:rPr lang="de-AT" sz="4700" dirty="0">
                <a:solidFill>
                  <a:schemeClr val="tx1"/>
                </a:solidFill>
              </a:rPr>
              <a:t> </a:t>
            </a:r>
          </a:p>
          <a:p>
            <a:r>
              <a:rPr lang="de-AT" sz="4700" dirty="0">
                <a:solidFill>
                  <a:schemeClr val="tx1"/>
                </a:solidFill>
              </a:rPr>
              <a:t>Bundesministerium für Finanzen</a:t>
            </a:r>
          </a:p>
          <a:p>
            <a:r>
              <a:rPr lang="de-AT" sz="4700" dirty="0">
                <a:solidFill>
                  <a:schemeClr val="tx1"/>
                </a:solidFill>
              </a:rPr>
              <a:t>Hintere Zollamtsstraße 2b</a:t>
            </a:r>
          </a:p>
          <a:p>
            <a:r>
              <a:rPr lang="de-AT" sz="4700" dirty="0">
                <a:solidFill>
                  <a:schemeClr val="tx1"/>
                </a:solidFill>
              </a:rPr>
              <a:t>1030 Wien</a:t>
            </a:r>
          </a:p>
          <a:p>
            <a:r>
              <a:rPr lang="de-AT" sz="4700" dirty="0">
                <a:solidFill>
                  <a:schemeClr val="tx1"/>
                </a:solidFill>
              </a:rPr>
              <a:t>Tel.: +43 1 514 33 501 004</a:t>
            </a:r>
          </a:p>
          <a:p>
            <a:r>
              <a:rPr lang="de-AT" sz="4700" dirty="0">
                <a:solidFill>
                  <a:schemeClr val="tx1"/>
                </a:solidFill>
              </a:rPr>
              <a:t>E-Mail: </a:t>
            </a:r>
            <a:r>
              <a:rPr lang="de-AT" sz="4700" u="sng" dirty="0">
                <a:solidFill>
                  <a:schemeClr val="tx1"/>
                </a:solidFill>
                <a:hlinkClick r:id="rId3"/>
              </a:rPr>
              <a:t>alice.schogger@bmf.gv.at</a:t>
            </a:r>
            <a:r>
              <a:rPr lang="de-AT" sz="4700" dirty="0">
                <a:solidFill>
                  <a:schemeClr val="tx1"/>
                </a:solidFill>
              </a:rPr>
              <a:t> </a:t>
            </a:r>
          </a:p>
          <a:p>
            <a:r>
              <a:rPr lang="de-AT" sz="4700" dirty="0">
                <a:solidFill>
                  <a:schemeClr val="tx1"/>
                </a:solidFill>
              </a:rPr>
              <a:t>Website: </a:t>
            </a:r>
            <a:r>
              <a:rPr lang="de-AT" sz="4700" dirty="0">
                <a:solidFill>
                  <a:schemeClr val="tx1"/>
                </a:solidFill>
                <a:hlinkClick r:id="rId4"/>
              </a:rPr>
              <a:t>https://www.bmf.gv.at/</a:t>
            </a:r>
            <a:r>
              <a:rPr lang="de-AT" sz="4700" dirty="0">
                <a:solidFill>
                  <a:schemeClr val="tx1"/>
                </a:solidFill>
              </a:rPr>
              <a:t> </a:t>
            </a:r>
          </a:p>
          <a:p>
            <a:endParaRPr lang="de-AT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73113" y="6818313"/>
            <a:ext cx="83185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AT" altLang="de-DE" sz="1100" b="1" dirty="0" smtClean="0">
                <a:latin typeface="Tahoma" pitchFamily="34" charset="0"/>
              </a:rPr>
              <a:t>Mag. Alice Schogger, Stabsstelle für Spielerschutz, 12.11.2015</a:t>
            </a:r>
            <a:endParaRPr lang="de-AT" altLang="de-DE" sz="1100" b="1" dirty="0">
              <a:latin typeface="Tahoma" pitchFamily="34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86BC-B1D0-46E9-B07F-94C8E81EA876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08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2000" dirty="0" smtClean="0"/>
              <a:t>Glücksspiel in Österreich – rechtliche Grundlagen</a:t>
            </a:r>
            <a:r>
              <a:rPr lang="de-AT" sz="2000" dirty="0"/>
              <a:t/>
            </a:r>
            <a:br>
              <a:rPr lang="de-AT" sz="2000" dirty="0"/>
            </a:br>
            <a:endParaRPr lang="de-AT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63DC9-80C2-4628-B156-3A0A4FF1CD4D}" type="slidenum">
              <a:rPr lang="de-AT" altLang="de-DE" smtClean="0"/>
              <a:pPr/>
              <a:t>2</a:t>
            </a:fld>
            <a:endParaRPr lang="de-AT" altLang="de-DE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73113" y="6818313"/>
            <a:ext cx="83185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AT" altLang="de-DE" sz="1100" b="1" dirty="0" smtClean="0">
                <a:latin typeface="Tahoma" pitchFamily="34" charset="0"/>
              </a:rPr>
              <a:t>Mag. Alice Schogger, Stabsstelle für Spielerschutz, 12.11.2015</a:t>
            </a:r>
            <a:endParaRPr lang="de-AT" altLang="de-DE" sz="1100" b="1" dirty="0">
              <a:latin typeface="Tahom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19138" y="1476375"/>
            <a:ext cx="8637587" cy="5180013"/>
          </a:xfrm>
        </p:spPr>
        <p:txBody>
          <a:bodyPr/>
          <a:lstStyle/>
          <a:p>
            <a:pPr marL="0" indent="0" algn="ctr">
              <a:buNone/>
            </a:pPr>
            <a:r>
              <a:rPr lang="de-AT" sz="2800" u="sng" dirty="0" smtClean="0"/>
              <a:t>Begriffsdefinitionen</a:t>
            </a:r>
          </a:p>
          <a:p>
            <a:pPr lvl="1"/>
            <a:endParaRPr lang="de-AT" dirty="0" smtClean="0"/>
          </a:p>
          <a:p>
            <a:pPr lvl="1"/>
            <a:r>
              <a:rPr lang="de-AT" dirty="0" smtClean="0"/>
              <a:t>Glücksspiel</a:t>
            </a:r>
          </a:p>
          <a:p>
            <a:pPr marL="992188" lvl="2" indent="0">
              <a:buNone/>
            </a:pPr>
            <a:r>
              <a:rPr lang="de-AT" dirty="0" smtClean="0"/>
              <a:t>§ 1 Abs. 1 und 2 </a:t>
            </a:r>
            <a:r>
              <a:rPr lang="de-AT" dirty="0" err="1" smtClean="0"/>
              <a:t>GSpG</a:t>
            </a:r>
            <a:endParaRPr lang="de-AT" dirty="0" smtClean="0"/>
          </a:p>
          <a:p>
            <a:pPr marL="992188" lvl="2" indent="0">
              <a:buNone/>
            </a:pPr>
            <a:endParaRPr lang="de-AT" dirty="0" smtClean="0"/>
          </a:p>
          <a:p>
            <a:pPr lvl="1"/>
            <a:r>
              <a:rPr lang="de-AT" dirty="0"/>
              <a:t>Sportwetten</a:t>
            </a:r>
            <a:endParaRPr lang="de-AT" sz="2000" u="sng" dirty="0"/>
          </a:p>
          <a:p>
            <a:pPr marL="541337" lvl="1" indent="0">
              <a:buNone/>
            </a:pPr>
            <a:r>
              <a:rPr lang="de-AT" sz="2000" dirty="0"/>
              <a:t>	</a:t>
            </a:r>
            <a:r>
              <a:rPr lang="de-AT" sz="2000" b="0" dirty="0"/>
              <a:t>Bundesländer-Kompetenz</a:t>
            </a:r>
          </a:p>
          <a:p>
            <a:pPr marL="992188" lvl="2" indent="0">
              <a:buNone/>
            </a:pPr>
            <a:endParaRPr lang="de-AT" dirty="0" smtClean="0"/>
          </a:p>
          <a:p>
            <a:pPr lvl="1"/>
            <a:r>
              <a:rPr lang="de-AT" dirty="0" smtClean="0"/>
              <a:t>Glücksspielmonopol</a:t>
            </a:r>
            <a:endParaRPr lang="de-AT" dirty="0"/>
          </a:p>
          <a:p>
            <a:pPr marL="992188" lvl="2" indent="0">
              <a:buNone/>
            </a:pPr>
            <a:r>
              <a:rPr lang="de-AT" dirty="0" smtClean="0"/>
              <a:t>§ 3 </a:t>
            </a:r>
            <a:r>
              <a:rPr lang="de-AT" dirty="0" err="1" smtClean="0"/>
              <a:t>GSpG</a:t>
            </a:r>
            <a:r>
              <a:rPr lang="de-AT" dirty="0" smtClean="0"/>
              <a:t>: Glücksspielmonopol</a:t>
            </a:r>
          </a:p>
          <a:p>
            <a:pPr marL="992188" lvl="2" indent="0">
              <a:buNone/>
            </a:pPr>
            <a:r>
              <a:rPr lang="de-AT" dirty="0" smtClean="0"/>
              <a:t>§ 4 </a:t>
            </a:r>
            <a:r>
              <a:rPr lang="de-AT" dirty="0" err="1" smtClean="0"/>
              <a:t>GSpG</a:t>
            </a:r>
            <a:r>
              <a:rPr lang="de-AT" dirty="0" smtClean="0"/>
              <a:t>: Ausnahmen aus dem Glücksspielmonopol</a:t>
            </a:r>
            <a:endParaRPr lang="de-AT" dirty="0"/>
          </a:p>
          <a:p>
            <a:pPr marL="992188" lvl="2" indent="0">
              <a:buNone/>
            </a:pPr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94127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2000" dirty="0"/>
              <a:t>Spielerschutzstelle im </a:t>
            </a:r>
            <a:r>
              <a:rPr lang="de-AT" sz="2000" dirty="0" smtClean="0"/>
              <a:t>BMF</a:t>
            </a:r>
            <a:endParaRPr lang="de-AT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19138" y="1476375"/>
            <a:ext cx="8637587" cy="5180013"/>
          </a:xfrm>
        </p:spPr>
        <p:txBody>
          <a:bodyPr/>
          <a:lstStyle/>
          <a:p>
            <a:endParaRPr lang="de-AT" sz="1800" dirty="0" smtClean="0"/>
          </a:p>
          <a:p>
            <a:endParaRPr lang="de-AT" sz="1800" dirty="0"/>
          </a:p>
          <a:p>
            <a:r>
              <a:rPr lang="de-AT" sz="1800" dirty="0" smtClean="0"/>
              <a:t>Entschließung der Nationalrates vom 16.06.2010 betreffend verbesserten Spielerschutz</a:t>
            </a:r>
          </a:p>
          <a:p>
            <a:endParaRPr lang="de-AT" sz="1800" dirty="0" smtClean="0"/>
          </a:p>
          <a:p>
            <a:endParaRPr lang="de-AT" sz="1800" dirty="0" smtClean="0"/>
          </a:p>
          <a:p>
            <a:r>
              <a:rPr lang="de-AT" sz="1800" dirty="0" err="1" smtClean="0"/>
              <a:t>GSpG</a:t>
            </a:r>
            <a:r>
              <a:rPr lang="de-AT" sz="1800" dirty="0" smtClean="0"/>
              <a:t>-Novelle 2010, </a:t>
            </a:r>
            <a:r>
              <a:rPr lang="de-AT" sz="1800" dirty="0" err="1" smtClean="0"/>
              <a:t>BGBl</a:t>
            </a:r>
            <a:r>
              <a:rPr lang="de-AT" sz="1800" dirty="0" smtClean="0"/>
              <a:t>. 73/2010 (18.08.2010) -&gt; § 1 Abs. 4 </a:t>
            </a:r>
            <a:r>
              <a:rPr lang="de-AT" sz="1800" dirty="0" err="1" smtClean="0"/>
              <a:t>GSpG</a:t>
            </a:r>
            <a:endParaRPr lang="de-AT" sz="1800" dirty="0" smtClean="0"/>
          </a:p>
          <a:p>
            <a:endParaRPr lang="de-AT" sz="1800" dirty="0" smtClean="0"/>
          </a:p>
          <a:p>
            <a:endParaRPr lang="de-AT" sz="1800" dirty="0" smtClean="0"/>
          </a:p>
          <a:p>
            <a:r>
              <a:rPr lang="de-AT" sz="1800" dirty="0" smtClean="0"/>
              <a:t>Bericht des Finanzausschusses zur </a:t>
            </a:r>
            <a:r>
              <a:rPr lang="de-AT" sz="1800" dirty="0" err="1" smtClean="0"/>
              <a:t>GSpG</a:t>
            </a:r>
            <a:r>
              <a:rPr lang="de-AT" sz="1800" dirty="0" smtClean="0"/>
              <a:t>-Novelle 2010</a:t>
            </a:r>
          </a:p>
          <a:p>
            <a:endParaRPr lang="de-AT" sz="1800" dirty="0" smtClean="0"/>
          </a:p>
          <a:p>
            <a:endParaRPr lang="de-AT" sz="1800" dirty="0" smtClean="0"/>
          </a:p>
          <a:p>
            <a:r>
              <a:rPr lang="de-AT" sz="1800" dirty="0" smtClean="0"/>
              <a:t>Arbeitsprogramm der Bundesregierung</a:t>
            </a:r>
          </a:p>
          <a:p>
            <a:endParaRPr lang="de-AT" sz="1800" dirty="0" smtClean="0"/>
          </a:p>
          <a:p>
            <a:endParaRPr lang="de-AT" sz="1800" dirty="0" smtClean="0"/>
          </a:p>
          <a:p>
            <a:endParaRPr lang="de-AT" sz="1800" dirty="0"/>
          </a:p>
          <a:p>
            <a:endParaRPr lang="de-AT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63DC9-80C2-4628-B156-3A0A4FF1CD4D}" type="slidenum">
              <a:rPr lang="de-AT" altLang="de-DE" smtClean="0"/>
              <a:pPr/>
              <a:t>3</a:t>
            </a:fld>
            <a:endParaRPr lang="de-AT" altLang="de-DE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73113" y="6818313"/>
            <a:ext cx="83185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AT" altLang="de-DE" sz="1100" b="1" dirty="0" smtClean="0">
                <a:latin typeface="Tahoma" pitchFamily="34" charset="0"/>
              </a:rPr>
              <a:t>Mag. Alice Schogger, Stabsstelle für Spielerschutz, 12.11.2015</a:t>
            </a:r>
            <a:endParaRPr lang="de-AT" altLang="de-DE" sz="1100" b="1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AT" sz="2000" dirty="0"/>
              <a:t>Spielerschutzstelle im </a:t>
            </a:r>
            <a:r>
              <a:rPr lang="de-AT" sz="2000" dirty="0" smtClean="0"/>
              <a:t>BMF </a:t>
            </a:r>
            <a:r>
              <a:rPr lang="de-AT" sz="2000" dirty="0" smtClean="0"/>
              <a:t>– </a:t>
            </a:r>
            <a:br>
              <a:rPr lang="de-AT" sz="2000" dirty="0" smtClean="0"/>
            </a:br>
            <a:r>
              <a:rPr lang="de-AT" sz="2000" dirty="0" smtClean="0"/>
              <a:t>Aufgaben und deren Umsetzung seit 2010</a:t>
            </a:r>
            <a:endParaRPr lang="de-AT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19138" y="1476375"/>
            <a:ext cx="8637587" cy="5180013"/>
          </a:xfrm>
        </p:spPr>
        <p:txBody>
          <a:bodyPr/>
          <a:lstStyle/>
          <a:p>
            <a:endParaRPr lang="de-AT" sz="1800" dirty="0" smtClean="0"/>
          </a:p>
          <a:p>
            <a:endParaRPr lang="de-AT" sz="1800" dirty="0"/>
          </a:p>
          <a:p>
            <a:r>
              <a:rPr lang="de-AT" sz="1800" dirty="0" smtClean="0"/>
              <a:t>Aufklärungs- </a:t>
            </a:r>
            <a:r>
              <a:rPr lang="de-AT" sz="1800" dirty="0"/>
              <a:t>und Informationsarbeit </a:t>
            </a:r>
            <a:endParaRPr lang="de-AT" sz="1800" dirty="0" smtClean="0"/>
          </a:p>
          <a:p>
            <a:pPr marL="0" indent="0">
              <a:buNone/>
            </a:pPr>
            <a:endParaRPr lang="de-AT" sz="1800" dirty="0" smtClean="0"/>
          </a:p>
          <a:p>
            <a:endParaRPr lang="de-AT" sz="1800" dirty="0" smtClean="0"/>
          </a:p>
          <a:p>
            <a:endParaRPr lang="de-AT" sz="1800" dirty="0"/>
          </a:p>
          <a:p>
            <a:r>
              <a:rPr lang="de-AT" sz="1800" dirty="0" smtClean="0"/>
              <a:t>die </a:t>
            </a:r>
            <a:r>
              <a:rPr lang="de-AT" sz="1800" dirty="0"/>
              <a:t>fachliche Beurteilung von Spielerschutzkonzepten der </a:t>
            </a:r>
            <a:r>
              <a:rPr lang="de-AT" sz="1800" dirty="0" smtClean="0"/>
              <a:t>Bundeskonzessionäre</a:t>
            </a:r>
          </a:p>
          <a:p>
            <a:pPr marL="0" indent="0">
              <a:buNone/>
            </a:pPr>
            <a:endParaRPr lang="de-AT" sz="1800" dirty="0"/>
          </a:p>
          <a:p>
            <a:endParaRPr lang="de-AT" sz="1800" dirty="0" smtClean="0"/>
          </a:p>
          <a:p>
            <a:endParaRPr lang="de-AT" sz="1800" dirty="0"/>
          </a:p>
          <a:p>
            <a:r>
              <a:rPr lang="de-AT" sz="1800" dirty="0" smtClean="0"/>
              <a:t>Unterstützung </a:t>
            </a:r>
            <a:r>
              <a:rPr lang="de-AT" sz="1800" dirty="0"/>
              <a:t>der Glücksspielaufsicht in fachlicher </a:t>
            </a:r>
            <a:r>
              <a:rPr lang="de-AT" sz="1800" dirty="0" smtClean="0"/>
              <a:t>Hinsicht</a:t>
            </a:r>
          </a:p>
          <a:p>
            <a:endParaRPr lang="de-AT" sz="1800" dirty="0"/>
          </a:p>
          <a:p>
            <a:endParaRPr lang="de-AT" sz="1800" dirty="0" smtClean="0"/>
          </a:p>
          <a:p>
            <a:endParaRPr lang="de-AT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63DC9-80C2-4628-B156-3A0A4FF1CD4D}" type="slidenum">
              <a:rPr lang="de-AT" altLang="de-DE" smtClean="0"/>
              <a:pPr/>
              <a:t>4</a:t>
            </a:fld>
            <a:endParaRPr lang="de-AT" altLang="de-DE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73113" y="6818313"/>
            <a:ext cx="83185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AT" altLang="de-DE" sz="1100" b="1" dirty="0" smtClean="0">
                <a:latin typeface="Tahoma" pitchFamily="34" charset="0"/>
              </a:rPr>
              <a:t>Mag. Alice Schogger, Stabsstelle für Spielerschutz, 12.11.2015</a:t>
            </a:r>
            <a:endParaRPr lang="de-AT" altLang="de-DE" sz="1100" b="1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16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AT" sz="2000" dirty="0"/>
              <a:t>Spielerschutzstelle im </a:t>
            </a:r>
            <a:r>
              <a:rPr lang="de-AT" sz="2000" dirty="0"/>
              <a:t>BMF – </a:t>
            </a:r>
            <a:br>
              <a:rPr lang="de-AT" sz="2000" dirty="0"/>
            </a:br>
            <a:r>
              <a:rPr lang="de-AT" sz="2000" dirty="0" smtClean="0"/>
              <a:t>Aufgaben </a:t>
            </a:r>
            <a:r>
              <a:rPr lang="de-AT" sz="2000" dirty="0"/>
              <a:t>und deren Umsetzung seit 2010</a:t>
            </a:r>
            <a:endParaRPr lang="de-AT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19138" y="1476375"/>
            <a:ext cx="8637587" cy="5180013"/>
          </a:xfrm>
        </p:spPr>
        <p:txBody>
          <a:bodyPr/>
          <a:lstStyle/>
          <a:p>
            <a:endParaRPr lang="de-AT" sz="1800" dirty="0" smtClean="0"/>
          </a:p>
          <a:p>
            <a:endParaRPr lang="de-AT" sz="1800" dirty="0"/>
          </a:p>
          <a:p>
            <a:r>
              <a:rPr lang="de-AT" sz="1800" dirty="0" smtClean="0"/>
              <a:t>Spielerschutz </a:t>
            </a:r>
            <a:r>
              <a:rPr lang="de-AT" sz="1800" dirty="0"/>
              <a:t>einschließlich Spielsuchtprävention im österreichischen sowie internationalen Glücksspielrecht</a:t>
            </a:r>
          </a:p>
          <a:p>
            <a:endParaRPr lang="de-AT" sz="1800" dirty="0" smtClean="0"/>
          </a:p>
          <a:p>
            <a:endParaRPr lang="de-AT" sz="1800" dirty="0"/>
          </a:p>
          <a:p>
            <a:r>
              <a:rPr lang="de-AT" sz="1800" dirty="0"/>
              <a:t>Unterstützung des Spielerschutzes in Beratung, Forschung und </a:t>
            </a:r>
            <a:r>
              <a:rPr lang="de-AT" sz="1800" dirty="0" smtClean="0"/>
              <a:t>Entwicklung</a:t>
            </a:r>
          </a:p>
          <a:p>
            <a:endParaRPr lang="de-AT" sz="1800" dirty="0" smtClean="0"/>
          </a:p>
          <a:p>
            <a:endParaRPr lang="de-AT" sz="1800" dirty="0"/>
          </a:p>
          <a:p>
            <a:r>
              <a:rPr lang="de-AT" sz="1800" dirty="0" smtClean="0"/>
              <a:t>Vernetzung</a:t>
            </a:r>
            <a:r>
              <a:rPr lang="de-AT" sz="1800" dirty="0"/>
              <a:t>, Koordination und Zusammenarbeit in Spielerschutzangelegenheiten mit Behörden und fachlichen Einrichtungen auf Bundes-, Landes- sowie Regionalebene sowie </a:t>
            </a:r>
            <a:r>
              <a:rPr lang="de-AT" sz="1800" dirty="0" smtClean="0"/>
              <a:t>international</a:t>
            </a:r>
          </a:p>
          <a:p>
            <a:endParaRPr lang="de-AT" sz="1800" dirty="0" smtClean="0"/>
          </a:p>
          <a:p>
            <a:endParaRPr lang="de-AT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63DC9-80C2-4628-B156-3A0A4FF1CD4D}" type="slidenum">
              <a:rPr lang="de-AT" altLang="de-DE" smtClean="0"/>
              <a:pPr/>
              <a:t>5</a:t>
            </a:fld>
            <a:endParaRPr lang="de-AT" altLang="de-DE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73113" y="6818313"/>
            <a:ext cx="83185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AT" altLang="de-DE" sz="1100" b="1" dirty="0" smtClean="0">
                <a:latin typeface="Tahoma" pitchFamily="34" charset="0"/>
              </a:rPr>
              <a:t>Mag. Alice Schogger, Stabsstelle für Spielerschutz, 12.11.2015</a:t>
            </a:r>
            <a:endParaRPr lang="de-AT" altLang="de-DE" sz="1100" b="1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77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2000" dirty="0"/>
              <a:t>Epidemiologie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AT" sz="2000" dirty="0"/>
              <a:t>„Glücksspiel und Spielerschutz in Österreich“ </a:t>
            </a:r>
            <a:r>
              <a:rPr lang="de-AT" sz="2000" b="0" dirty="0"/>
              <a:t>– Studie zum Spielverhalten der Bevölkerung und zur Prävention der Glücksspielsucht (Kalke et.al., Lambertus-Verlag, Freiburg im Breisgau, 2011)</a:t>
            </a:r>
          </a:p>
          <a:p>
            <a:endParaRPr lang="de-AT" sz="2000" dirty="0" smtClean="0"/>
          </a:p>
          <a:p>
            <a:r>
              <a:rPr lang="de-AT" sz="2000" dirty="0"/>
              <a:t>„Nutzung von (Online)Glücksspielen bei Jugendlichen und jungen Erwachsenen in Österreich“</a:t>
            </a:r>
            <a:r>
              <a:rPr lang="de-AT" sz="2000" b="1" dirty="0" smtClean="0"/>
              <a:t> </a:t>
            </a:r>
            <a:r>
              <a:rPr lang="de-AT" sz="2000" b="0" dirty="0"/>
              <a:t>– Studie (Institut für Jugendkulturforschung, Wien, 2014</a:t>
            </a:r>
            <a:r>
              <a:rPr lang="de-AT" sz="2000" b="0" dirty="0" smtClean="0"/>
              <a:t>)</a:t>
            </a:r>
          </a:p>
          <a:p>
            <a:endParaRPr lang="de-AT" sz="2000" b="0" dirty="0"/>
          </a:p>
          <a:p>
            <a:r>
              <a:rPr lang="de-AT" sz="2000" dirty="0" smtClean="0"/>
              <a:t>„</a:t>
            </a:r>
            <a:r>
              <a:rPr lang="de-AT" sz="2000" dirty="0"/>
              <a:t>Die Spielsucht in Österreich“ </a:t>
            </a:r>
            <a:r>
              <a:rPr lang="de-AT" sz="2000" b="0" dirty="0"/>
              <a:t>– repräsentative Befragung der </a:t>
            </a:r>
            <a:r>
              <a:rPr lang="de-AT" sz="2000" b="0" dirty="0" smtClean="0"/>
              <a:t>österreichischen Bevölkerung </a:t>
            </a:r>
            <a:r>
              <a:rPr lang="de-AT" sz="2000" b="0" dirty="0"/>
              <a:t>(IMAS International Institut für Markt- und Sozialanalysen GmbH, Linz</a:t>
            </a:r>
            <a:r>
              <a:rPr lang="de-AT" sz="2000" b="0" dirty="0" smtClean="0"/>
              <a:t>, 2013/14</a:t>
            </a:r>
            <a:r>
              <a:rPr lang="de-AT" sz="2000" b="0" dirty="0"/>
              <a:t>)</a:t>
            </a:r>
          </a:p>
          <a:p>
            <a:endParaRPr lang="de-AT" sz="2000" b="0" dirty="0" smtClean="0"/>
          </a:p>
          <a:p>
            <a:r>
              <a:rPr lang="de-AT" sz="2000" dirty="0" smtClean="0"/>
              <a:t>„Glücksspielverhalten </a:t>
            </a:r>
            <a:r>
              <a:rPr lang="de-AT" sz="2000" dirty="0"/>
              <a:t>und Glücksspielprobleme in Österreich – </a:t>
            </a:r>
            <a:r>
              <a:rPr lang="de-AT" sz="2000" dirty="0" smtClean="0"/>
              <a:t>Ergebnisse der </a:t>
            </a:r>
            <a:r>
              <a:rPr lang="de-AT" sz="2000" dirty="0"/>
              <a:t>Repräsentativerhebung 2015“</a:t>
            </a:r>
            <a:r>
              <a:rPr lang="de-AT" sz="2000" b="0" dirty="0"/>
              <a:t>- Studie (Kalke und Wurst, ISD Institut </a:t>
            </a:r>
            <a:r>
              <a:rPr lang="de-AT" sz="2000" b="0" dirty="0" smtClean="0"/>
              <a:t>für interdisziplinäre </a:t>
            </a:r>
            <a:r>
              <a:rPr lang="de-AT" sz="2000" b="0" dirty="0"/>
              <a:t>Sucht- und Drogenforschung, Hamburg 2015)</a:t>
            </a:r>
          </a:p>
          <a:p>
            <a:endParaRPr lang="de-AT" sz="2000" b="0" dirty="0"/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7224448" y="7008171"/>
            <a:ext cx="2352146" cy="402567"/>
          </a:xfrm>
          <a:prstGeom prst="rect">
            <a:avLst/>
          </a:prstGeom>
        </p:spPr>
        <p:txBody>
          <a:bodyPr lIns="100803" tIns="50402" rIns="100803" bIns="50402"/>
          <a:lstStyle/>
          <a:p>
            <a:fld id="{2FF586BC-B1D0-46E9-B07F-94C8E81EA876}" type="slidenum">
              <a:rPr lang="de-DE" smtClean="0"/>
              <a:t>6</a:t>
            </a:fld>
            <a:endParaRPr lang="de-DE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73113" y="6818313"/>
            <a:ext cx="83185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AT" altLang="de-DE" sz="1100" b="1" dirty="0" smtClean="0">
                <a:latin typeface="Tahoma" pitchFamily="34" charset="0"/>
              </a:rPr>
              <a:t>Mag. Alice Schogger, Stabsstelle für Spielerschutz, 12.11.2015</a:t>
            </a:r>
            <a:endParaRPr lang="de-AT" altLang="de-DE" sz="1100" b="1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79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de-AT" sz="3100" dirty="0"/>
              <a:t/>
            </a:r>
            <a:br>
              <a:rPr lang="de-AT" sz="3100" dirty="0"/>
            </a:br>
            <a:r>
              <a:rPr lang="de-AT" sz="3100" dirty="0" smtClean="0"/>
              <a:t/>
            </a:r>
            <a:br>
              <a:rPr lang="de-AT" sz="3100" dirty="0" smtClean="0"/>
            </a:br>
            <a:r>
              <a:rPr lang="de-AT" sz="3100" dirty="0"/>
              <a:t/>
            </a:r>
            <a:br>
              <a:rPr lang="de-AT" sz="3100" dirty="0"/>
            </a:br>
            <a:r>
              <a:rPr lang="de-AT" sz="2000" dirty="0" smtClean="0"/>
              <a:t>Epidemiologie – </a:t>
            </a:r>
            <a:br>
              <a:rPr lang="de-AT" sz="2000" dirty="0" smtClean="0"/>
            </a:br>
            <a:r>
              <a:rPr lang="de-AT" sz="2000" dirty="0" smtClean="0"/>
              <a:t>Entwicklungen 2009 bis 2015</a:t>
            </a:r>
            <a:r>
              <a:rPr lang="de-AT" sz="2000" dirty="0"/>
              <a:t/>
            </a:r>
            <a:br>
              <a:rPr lang="de-AT" sz="2000" dirty="0"/>
            </a:br>
            <a:r>
              <a:rPr lang="de-AT" sz="2000" dirty="0"/>
              <a:t/>
            </a:r>
            <a:br>
              <a:rPr lang="de-AT" sz="2000" dirty="0"/>
            </a:br>
            <a:r>
              <a:rPr lang="de-AT" sz="3100" dirty="0"/>
              <a:t/>
            </a:r>
            <a:br>
              <a:rPr lang="de-AT" sz="3100" dirty="0"/>
            </a:br>
            <a:endParaRPr lang="de-AT" sz="31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de-AT" sz="1800" dirty="0" smtClean="0"/>
              <a:t>1,1% </a:t>
            </a:r>
            <a:r>
              <a:rPr lang="de-AT" sz="1800" dirty="0"/>
              <a:t>der Gesamtbevölkerung: problematisches/pathologisches Spielverhalten</a:t>
            </a:r>
          </a:p>
          <a:p>
            <a:pPr marL="0" indent="0">
              <a:buNone/>
            </a:pPr>
            <a:endParaRPr lang="de-AT" sz="2000" dirty="0"/>
          </a:p>
          <a:p>
            <a:r>
              <a:rPr lang="de-AT" sz="1800" dirty="0"/>
              <a:t>Spielteilnahme 12-Monats-Prävalenz: </a:t>
            </a:r>
            <a:endParaRPr lang="de-AT" sz="1800" dirty="0"/>
          </a:p>
          <a:p>
            <a:pPr lvl="1">
              <a:lnSpc>
                <a:spcPct val="150000"/>
              </a:lnSpc>
            </a:pPr>
            <a:r>
              <a:rPr lang="de-AT" sz="1800" b="0" dirty="0" smtClean="0"/>
              <a:t>41% </a:t>
            </a:r>
            <a:r>
              <a:rPr lang="de-AT" sz="1600" b="0" i="1" dirty="0" smtClean="0"/>
              <a:t>(2009: 42%) </a:t>
            </a:r>
            <a:r>
              <a:rPr lang="de-AT" sz="1800" b="0" dirty="0" err="1" smtClean="0"/>
              <a:t>ÖsterreicherInnen</a:t>
            </a:r>
            <a:endParaRPr lang="de-AT" sz="1800" b="0" dirty="0"/>
          </a:p>
          <a:p>
            <a:pPr lvl="1">
              <a:lnSpc>
                <a:spcPct val="150000"/>
              </a:lnSpc>
            </a:pPr>
            <a:r>
              <a:rPr lang="de-AT" sz="1800" b="0" dirty="0" smtClean="0"/>
              <a:t>Schulbildung:</a:t>
            </a:r>
          </a:p>
          <a:p>
            <a:pPr lvl="2"/>
            <a:r>
              <a:rPr lang="de-AT" sz="1600" b="0" dirty="0" smtClean="0"/>
              <a:t>Pflichtschule: 23,8% </a:t>
            </a:r>
            <a:r>
              <a:rPr lang="de-AT" sz="1200" b="0" i="1" dirty="0"/>
              <a:t>(2009: </a:t>
            </a:r>
            <a:r>
              <a:rPr lang="de-AT" sz="1200" b="0" i="1" dirty="0" smtClean="0"/>
              <a:t>28,1%) </a:t>
            </a:r>
            <a:endParaRPr lang="de-AT" sz="1200" b="0" i="1" dirty="0" smtClean="0"/>
          </a:p>
          <a:p>
            <a:pPr lvl="2"/>
            <a:r>
              <a:rPr lang="de-AT" sz="1600" dirty="0" smtClean="0"/>
              <a:t>Lehre</a:t>
            </a:r>
            <a:r>
              <a:rPr lang="de-AT" sz="1600" dirty="0" smtClean="0"/>
              <a:t>, mittlere Schule 45% </a:t>
            </a:r>
            <a:r>
              <a:rPr lang="de-AT" sz="1200" i="1" dirty="0" smtClean="0"/>
              <a:t>(2009: 47,4%)</a:t>
            </a:r>
            <a:endParaRPr lang="de-AT" sz="1200" b="0" dirty="0"/>
          </a:p>
          <a:p>
            <a:pPr lvl="1"/>
            <a:r>
              <a:rPr lang="de-AT" sz="1800" b="0" dirty="0" smtClean="0"/>
              <a:t>Automatenglücksspiel</a:t>
            </a:r>
          </a:p>
          <a:p>
            <a:pPr lvl="2"/>
            <a:r>
              <a:rPr lang="de-AT" sz="1600" b="0" dirty="0" smtClean="0"/>
              <a:t>In Spielbanken: 0,5% </a:t>
            </a:r>
            <a:r>
              <a:rPr lang="de-AT" sz="1200" i="1" dirty="0"/>
              <a:t>(2009: </a:t>
            </a:r>
            <a:r>
              <a:rPr lang="de-AT" sz="1200" i="1" dirty="0" smtClean="0"/>
              <a:t>0,6%) </a:t>
            </a:r>
            <a:endParaRPr lang="de-AT" sz="1200" i="1" dirty="0"/>
          </a:p>
          <a:p>
            <a:pPr lvl="2"/>
            <a:r>
              <a:rPr lang="de-AT" sz="1600" b="0" dirty="0" smtClean="0"/>
              <a:t>Außerhalb von Spielbanken: 1% </a:t>
            </a:r>
            <a:r>
              <a:rPr lang="de-AT" sz="1200" b="0" dirty="0" smtClean="0"/>
              <a:t>(2009: 1,2%)</a:t>
            </a:r>
          </a:p>
          <a:p>
            <a:pPr lvl="1"/>
            <a:endParaRPr lang="de-AT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7224448" y="7008171"/>
            <a:ext cx="2352146" cy="402567"/>
          </a:xfrm>
          <a:prstGeom prst="rect">
            <a:avLst/>
          </a:prstGeom>
        </p:spPr>
        <p:txBody>
          <a:bodyPr lIns="100803" tIns="50402" rIns="100803" bIns="50402"/>
          <a:lstStyle/>
          <a:p>
            <a:fld id="{2FF586BC-B1D0-46E9-B07F-94C8E81EA876}" type="slidenum">
              <a:rPr lang="de-DE" smtClean="0"/>
              <a:t>7</a:t>
            </a:fld>
            <a:endParaRPr lang="de-DE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73113" y="6818313"/>
            <a:ext cx="83185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AT" altLang="de-DE" sz="1100" b="1" dirty="0" smtClean="0">
                <a:latin typeface="Tahoma" pitchFamily="34" charset="0"/>
              </a:rPr>
              <a:t>Mag. Alice Schogger, Stabsstelle für Spielerschutz, 12.11.2015</a:t>
            </a:r>
            <a:endParaRPr lang="de-AT" altLang="de-DE" sz="1100" b="1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65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de-AT" sz="2000" dirty="0" smtClean="0"/>
              <a:t/>
            </a:r>
            <a:br>
              <a:rPr lang="de-AT" sz="2000" dirty="0" smtClean="0"/>
            </a:br>
            <a:r>
              <a:rPr lang="de-AT" sz="2000" dirty="0" smtClean="0"/>
              <a:t>Epidemiologie </a:t>
            </a:r>
            <a:r>
              <a:rPr lang="de-AT" sz="2000" dirty="0"/>
              <a:t>– </a:t>
            </a:r>
            <a:br>
              <a:rPr lang="de-AT" sz="2000" dirty="0"/>
            </a:br>
            <a:r>
              <a:rPr lang="de-AT" sz="2000" dirty="0"/>
              <a:t>Entwicklungen 2009 bis 2015</a:t>
            </a:r>
            <a:br>
              <a:rPr lang="de-AT" sz="2000" dirty="0"/>
            </a:br>
            <a:endParaRPr lang="de-AT" sz="2000" b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sz="2000" dirty="0" smtClean="0"/>
              <a:t>Prävalenz problematischen und pathologischen Spielens:</a:t>
            </a:r>
            <a:endParaRPr lang="de-AT" sz="2000" dirty="0"/>
          </a:p>
          <a:p>
            <a:pPr lvl="0">
              <a:lnSpc>
                <a:spcPct val="150000"/>
              </a:lnSpc>
            </a:pPr>
            <a:r>
              <a:rPr lang="de-AT" sz="2000" b="0" dirty="0"/>
              <a:t>Automatenspiel außerhalb </a:t>
            </a:r>
            <a:r>
              <a:rPr lang="de-AT" sz="2000" b="0" dirty="0" smtClean="0"/>
              <a:t>Kasinos: 27,2% </a:t>
            </a:r>
            <a:r>
              <a:rPr lang="de-AT" sz="1600" b="0" i="1" dirty="0"/>
              <a:t>(</a:t>
            </a:r>
            <a:r>
              <a:rPr lang="de-AT" sz="1600" b="0" i="1" dirty="0" smtClean="0"/>
              <a:t>33,2%)</a:t>
            </a:r>
            <a:endParaRPr lang="de-AT" sz="1600" b="0" i="1" dirty="0"/>
          </a:p>
          <a:p>
            <a:pPr lvl="0">
              <a:lnSpc>
                <a:spcPct val="150000"/>
              </a:lnSpc>
            </a:pPr>
            <a:r>
              <a:rPr lang="de-AT" sz="2000" b="0" dirty="0"/>
              <a:t>Automatenspiel in </a:t>
            </a:r>
            <a:r>
              <a:rPr lang="de-AT" sz="2000" b="0" dirty="0" smtClean="0"/>
              <a:t>Kasinos: 8,1% </a:t>
            </a:r>
            <a:r>
              <a:rPr lang="de-AT" sz="1600" b="0" i="1" dirty="0"/>
              <a:t>(</a:t>
            </a:r>
            <a:r>
              <a:rPr lang="de-AT" sz="1600" b="0" i="1" dirty="0" smtClean="0"/>
              <a:t>13,5%)</a:t>
            </a:r>
            <a:endParaRPr lang="de-AT" sz="1600" b="0" i="1" dirty="0"/>
          </a:p>
          <a:p>
            <a:pPr lvl="0">
              <a:lnSpc>
                <a:spcPct val="150000"/>
              </a:lnSpc>
            </a:pPr>
            <a:r>
              <a:rPr lang="de-AT" sz="2000" b="0" dirty="0" smtClean="0"/>
              <a:t>Klassisches </a:t>
            </a:r>
            <a:r>
              <a:rPr lang="de-AT" sz="2000" b="0" dirty="0" smtClean="0"/>
              <a:t>Kasinospiel: 6% </a:t>
            </a:r>
            <a:r>
              <a:rPr lang="de-AT" sz="1600" b="0" i="1" dirty="0"/>
              <a:t>(</a:t>
            </a:r>
            <a:r>
              <a:rPr lang="de-AT" sz="1600" b="0" i="1" dirty="0" smtClean="0"/>
              <a:t>7,1%)</a:t>
            </a:r>
            <a:endParaRPr lang="de-AT" sz="1600" b="0" i="1" dirty="0"/>
          </a:p>
          <a:p>
            <a:pPr lvl="0">
              <a:lnSpc>
                <a:spcPct val="150000"/>
              </a:lnSpc>
            </a:pPr>
            <a:endParaRPr lang="de-AT" sz="2000" b="0" dirty="0" smtClean="0"/>
          </a:p>
          <a:p>
            <a:pPr lvl="0">
              <a:lnSpc>
                <a:spcPct val="150000"/>
              </a:lnSpc>
            </a:pPr>
            <a:r>
              <a:rPr lang="de-AT" sz="2000" b="0" i="1" dirty="0" smtClean="0"/>
              <a:t>Lotterien </a:t>
            </a:r>
            <a:r>
              <a:rPr lang="de-AT" sz="2000" b="0" i="1" dirty="0" smtClean="0"/>
              <a:t>rd. 2% </a:t>
            </a:r>
            <a:r>
              <a:rPr lang="de-AT" sz="1600" b="0" i="1" dirty="0" smtClean="0"/>
              <a:t>- ca. gleichbleibend</a:t>
            </a:r>
            <a:endParaRPr lang="de-AT" sz="1600" b="0" i="1" dirty="0"/>
          </a:p>
          <a:p>
            <a:pPr>
              <a:lnSpc>
                <a:spcPct val="150000"/>
              </a:lnSpc>
            </a:pPr>
            <a:endParaRPr lang="de-AT" sz="2000" b="0" i="1" dirty="0" smtClean="0"/>
          </a:p>
          <a:p>
            <a:pPr>
              <a:lnSpc>
                <a:spcPct val="150000"/>
              </a:lnSpc>
            </a:pPr>
            <a:r>
              <a:rPr lang="de-AT" sz="2000" b="0" i="1" dirty="0" smtClean="0"/>
              <a:t>Sportwetten </a:t>
            </a:r>
            <a:r>
              <a:rPr lang="de-AT" sz="2000" b="0" i="1" dirty="0"/>
              <a:t>16,9 </a:t>
            </a:r>
            <a:r>
              <a:rPr lang="de-AT" sz="1600" b="0" i="1" dirty="0"/>
              <a:t>(12,5%)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7224448" y="7008171"/>
            <a:ext cx="2352146" cy="402567"/>
          </a:xfrm>
          <a:prstGeom prst="rect">
            <a:avLst/>
          </a:prstGeom>
        </p:spPr>
        <p:txBody>
          <a:bodyPr lIns="100803" tIns="50402" rIns="100803" bIns="50402"/>
          <a:lstStyle/>
          <a:p>
            <a:fld id="{2FF586BC-B1D0-46E9-B07F-94C8E81EA876}" type="slidenum">
              <a:rPr lang="de-DE" smtClean="0"/>
              <a:t>8</a:t>
            </a:fld>
            <a:endParaRPr lang="de-DE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73113" y="6818313"/>
            <a:ext cx="83185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AT" altLang="de-DE" sz="1100" b="1" dirty="0" smtClean="0">
                <a:latin typeface="Tahoma" pitchFamily="34" charset="0"/>
              </a:rPr>
              <a:t>Mag. Alice Schogger, Stabsstelle für Spielerschutz, 12.11.2015</a:t>
            </a:r>
            <a:endParaRPr lang="de-AT" altLang="de-DE" sz="1100" b="1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36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de-AT" sz="1800" dirty="0" smtClean="0"/>
              <a:t>Spielerschutz EU</a:t>
            </a:r>
            <a:br>
              <a:rPr lang="de-AT" sz="1800" dirty="0" smtClean="0"/>
            </a:br>
            <a:r>
              <a:rPr lang="de-AT" sz="1800" dirty="0" smtClean="0"/>
              <a:t> </a:t>
            </a:r>
            <a:br>
              <a:rPr lang="de-AT" sz="1800" dirty="0" smtClean="0"/>
            </a:br>
            <a:r>
              <a:rPr lang="de-DE" sz="1800" dirty="0"/>
              <a:t>Empfehlung der EK zu Online-Glücksspiel (2014/478/EU)</a:t>
            </a:r>
            <a:endParaRPr lang="de-DE" sz="1800" b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de-DE" sz="1200" b="0" dirty="0" smtClean="0"/>
          </a:p>
          <a:p>
            <a:pPr lvl="1"/>
            <a:endParaRPr lang="de-DE" sz="1200" b="0" dirty="0"/>
          </a:p>
          <a:p>
            <a:pPr marL="0" indent="0">
              <a:buNone/>
            </a:pPr>
            <a:r>
              <a:rPr lang="de-DE" sz="2000" u="sng" dirty="0" smtClean="0"/>
              <a:t>Ziel der Empfehlung </a:t>
            </a:r>
            <a:r>
              <a:rPr lang="de-DE" sz="2000" b="0" dirty="0" smtClean="0"/>
              <a:t>(</a:t>
            </a:r>
            <a:r>
              <a:rPr lang="de-DE" sz="2000" b="0" dirty="0"/>
              <a:t>Art. 1</a:t>
            </a:r>
            <a:r>
              <a:rPr lang="de-DE" sz="2000" b="0" dirty="0" smtClean="0"/>
              <a:t>):</a:t>
            </a:r>
          </a:p>
          <a:p>
            <a:pPr marL="0" indent="0">
              <a:buNone/>
            </a:pPr>
            <a:endParaRPr lang="de-DE" sz="2000" b="0" dirty="0"/>
          </a:p>
          <a:p>
            <a:pPr marL="0" indent="0" algn="ctr">
              <a:buNone/>
            </a:pPr>
            <a:r>
              <a:rPr lang="de-DE" sz="2000" dirty="0" smtClean="0"/>
              <a:t>Gewährung eines hohen Maßes an </a:t>
            </a:r>
            <a:r>
              <a:rPr lang="de-DE" sz="2000" u="sng" dirty="0" smtClean="0"/>
              <a:t>Spielerschutz</a:t>
            </a:r>
            <a:r>
              <a:rPr lang="de-DE" sz="2000" dirty="0" smtClean="0"/>
              <a:t>: </a:t>
            </a:r>
          </a:p>
          <a:p>
            <a:pPr lvl="1">
              <a:lnSpc>
                <a:spcPct val="150000"/>
              </a:lnSpc>
            </a:pPr>
            <a:r>
              <a:rPr lang="de-AT" sz="1600" b="0" dirty="0" smtClean="0"/>
              <a:t>Verbraucherschutz</a:t>
            </a:r>
            <a:endParaRPr lang="de-AT" sz="1600" b="0" dirty="0"/>
          </a:p>
          <a:p>
            <a:pPr lvl="1">
              <a:lnSpc>
                <a:spcPct val="150000"/>
              </a:lnSpc>
            </a:pPr>
            <a:r>
              <a:rPr lang="de-AT" sz="1600" b="0" dirty="0" smtClean="0"/>
              <a:t>Jugendschutz</a:t>
            </a:r>
            <a:endParaRPr lang="de-AT" sz="1600" b="0" dirty="0"/>
          </a:p>
          <a:p>
            <a:pPr lvl="1">
              <a:lnSpc>
                <a:spcPct val="150000"/>
              </a:lnSpc>
            </a:pPr>
            <a:r>
              <a:rPr lang="de-AT" sz="1600" b="0" dirty="0" smtClean="0"/>
              <a:t>Gesundheitsschutz</a:t>
            </a:r>
            <a:endParaRPr lang="de-AT" sz="1600" b="0" dirty="0"/>
          </a:p>
          <a:p>
            <a:pPr lvl="1">
              <a:lnSpc>
                <a:spcPct val="150000"/>
              </a:lnSpc>
            </a:pPr>
            <a:r>
              <a:rPr lang="de-AT" sz="1600" b="0" dirty="0" smtClean="0"/>
              <a:t>Existenzsicherung</a:t>
            </a:r>
            <a:endParaRPr lang="de-AT" sz="1600" b="0" dirty="0"/>
          </a:p>
          <a:p>
            <a:pPr lvl="1">
              <a:lnSpc>
                <a:spcPct val="150000"/>
              </a:lnSpc>
            </a:pPr>
            <a:r>
              <a:rPr lang="de-AT" sz="1600" b="0" dirty="0" smtClean="0"/>
              <a:t>Suchtprävention</a:t>
            </a:r>
            <a:endParaRPr lang="de-AT" sz="1600" b="0" dirty="0"/>
          </a:p>
          <a:p>
            <a:pPr lvl="1"/>
            <a:endParaRPr lang="de-DE" sz="1200" b="0" dirty="0" smtClean="0"/>
          </a:p>
          <a:p>
            <a:pPr lvl="1"/>
            <a:endParaRPr lang="de-DE" sz="1200" b="0" dirty="0" smtClean="0"/>
          </a:p>
          <a:p>
            <a:pPr lvl="1"/>
            <a:endParaRPr lang="de-DE" sz="1200" dirty="0"/>
          </a:p>
          <a:p>
            <a:endParaRPr lang="de-AT" sz="2000" dirty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63DC9-80C2-4628-B156-3A0A4FF1CD4D}" type="slidenum">
              <a:rPr lang="de-AT" altLang="de-DE" smtClean="0"/>
              <a:pPr/>
              <a:t>9</a:t>
            </a:fld>
            <a:endParaRPr lang="de-AT" altLang="de-DE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73113" y="6818313"/>
            <a:ext cx="83185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AT" altLang="de-DE" sz="1100" b="1" dirty="0" smtClean="0">
                <a:latin typeface="Tahoma" pitchFamily="34" charset="0"/>
              </a:rPr>
              <a:t>Mag. Alice Schogger, Stabsstelle für Spielerschutz, 12.11.2015</a:t>
            </a:r>
            <a:endParaRPr lang="de-AT" altLang="de-DE" sz="1100" b="1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97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BMF STANDARDVORLAGE">
  <a:themeElements>
    <a:clrScheme name="BMF Standard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MF Standardvorlag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8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MF Standard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F Standard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F Standard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F Standard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F Standard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F Standard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MF Standard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MF Standard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MF Standard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MF Standard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MF Standard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MF Standard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BMF STANDARDVORLAGE</Template>
  <TotalTime>0</TotalTime>
  <Words>592</Words>
  <Application>Microsoft Office PowerPoint</Application>
  <PresentationFormat>Benutzerdefiniert</PresentationFormat>
  <Paragraphs>153</Paragraphs>
  <Slides>11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BMF STANDARDVORLAGE</vt:lpstr>
      <vt:lpstr>PowerPoint-Präsentation</vt:lpstr>
      <vt:lpstr>Glücksspiel in Österreich – rechtliche Grundlagen </vt:lpstr>
      <vt:lpstr>Spielerschutzstelle im BMF</vt:lpstr>
      <vt:lpstr>Spielerschutzstelle im BMF –  Aufgaben und deren Umsetzung seit 2010</vt:lpstr>
      <vt:lpstr>Spielerschutzstelle im BMF –  Aufgaben und deren Umsetzung seit 2010</vt:lpstr>
      <vt:lpstr>Epidemiologie</vt:lpstr>
      <vt:lpstr>   Epidemiologie –  Entwicklungen 2009 bis 2015   </vt:lpstr>
      <vt:lpstr> Epidemiologie –  Entwicklungen 2009 bis 2015 </vt:lpstr>
      <vt:lpstr>Spielerschutz EU   Empfehlung der EK zu Online-Glücksspiel (2014/478/EU)</vt:lpstr>
      <vt:lpstr>Weiterführende Informationen/Unterlagen</vt:lpstr>
      <vt:lpstr>Danke für Ihre Aufmerksamkeit!</vt:lpstr>
    </vt:vector>
  </TitlesOfParts>
  <Company>BM für Finanzen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SCHMETTERER</dc:creator>
  <cp:lastModifiedBy>Schogger</cp:lastModifiedBy>
  <cp:revision>100</cp:revision>
  <cp:lastPrinted>2015-11-09T10:56:40Z</cp:lastPrinted>
  <dcterms:created xsi:type="dcterms:W3CDTF">2014-10-21T07:03:50Z</dcterms:created>
  <dcterms:modified xsi:type="dcterms:W3CDTF">2015-11-09T11:05:11Z</dcterms:modified>
</cp:coreProperties>
</file>